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6" r:id="rId3"/>
    <p:sldId id="258" r:id="rId4"/>
    <p:sldId id="259" r:id="rId5"/>
    <p:sldId id="260" r:id="rId6"/>
    <p:sldId id="264" r:id="rId7"/>
    <p:sldId id="314" r:id="rId8"/>
    <p:sldId id="261" r:id="rId9"/>
    <p:sldId id="271" r:id="rId10"/>
    <p:sldId id="272" r:id="rId11"/>
    <p:sldId id="273" r:id="rId12"/>
    <p:sldId id="307" r:id="rId13"/>
    <p:sldId id="308" r:id="rId14"/>
    <p:sldId id="274" r:id="rId15"/>
    <p:sldId id="275" r:id="rId16"/>
    <p:sldId id="267" r:id="rId17"/>
    <p:sldId id="278" r:id="rId18"/>
    <p:sldId id="305" r:id="rId19"/>
    <p:sldId id="306" r:id="rId20"/>
    <p:sldId id="277" r:id="rId21"/>
    <p:sldId id="268" r:id="rId22"/>
    <p:sldId id="316" r:id="rId23"/>
    <p:sldId id="317" r:id="rId24"/>
    <p:sldId id="318" r:id="rId25"/>
    <p:sldId id="292" r:id="rId26"/>
    <p:sldId id="312" r:id="rId27"/>
    <p:sldId id="313" r:id="rId28"/>
    <p:sldId id="310" r:id="rId29"/>
    <p:sldId id="279" r:id="rId30"/>
    <p:sldId id="288" r:id="rId31"/>
    <p:sldId id="285" r:id="rId32"/>
    <p:sldId id="290" r:id="rId33"/>
    <p:sldId id="286" r:id="rId34"/>
    <p:sldId id="287" r:id="rId35"/>
    <p:sldId id="315" r:id="rId36"/>
    <p:sldId id="324" r:id="rId37"/>
    <p:sldId id="322" r:id="rId38"/>
    <p:sldId id="325" r:id="rId39"/>
    <p:sldId id="319" r:id="rId40"/>
    <p:sldId id="320" r:id="rId41"/>
    <p:sldId id="321" r:id="rId42"/>
    <p:sldId id="326" r:id="rId43"/>
  </p:sldIdLst>
  <p:sldSz cx="12192000" cy="6858000"/>
  <p:notesSz cx="6858000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2" autoAdjust="0"/>
  </p:normalViewPr>
  <p:slideViewPr>
    <p:cSldViewPr snapToGrid="0">
      <p:cViewPr varScale="1">
        <p:scale>
          <a:sx n="62" d="100"/>
          <a:sy n="62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4A2A1-8FDB-4D3B-AAB6-1B2B201F39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B1300FF-84E7-4A30-B675-37B4B965C1F7}">
      <dgm:prSet phldrT="[텍스트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>
              <a:solidFill>
                <a:srgbClr val="FF0000"/>
              </a:solidFill>
            </a:rPr>
            <a:t>지도학습</a:t>
          </a:r>
        </a:p>
      </dgm:t>
    </dgm:pt>
    <dgm:pt modelId="{37352914-E433-4D9A-8699-56125BEDA9EA}" type="parTrans" cxnId="{541F2CCB-EA34-4AB4-9453-E0836A4E42A1}">
      <dgm:prSet/>
      <dgm:spPr/>
      <dgm:t>
        <a:bodyPr/>
        <a:lstStyle/>
        <a:p>
          <a:pPr latinLnBrk="1"/>
          <a:endParaRPr lang="ko-KR" altLang="en-US"/>
        </a:p>
      </dgm:t>
    </dgm:pt>
    <dgm:pt modelId="{F57542FB-031C-4460-92BE-36D4933F164F}" type="sibTrans" cxnId="{541F2CCB-EA34-4AB4-9453-E0836A4E42A1}">
      <dgm:prSet/>
      <dgm:spPr/>
      <dgm:t>
        <a:bodyPr/>
        <a:lstStyle/>
        <a:p>
          <a:pPr latinLnBrk="1"/>
          <a:endParaRPr lang="ko-KR" altLang="en-US"/>
        </a:p>
      </dgm:t>
    </dgm:pt>
    <dgm:pt modelId="{225942B4-DFC6-4E7C-9799-31D1B160677D}">
      <dgm:prSet phldrT="[텍스트]"/>
      <dgm:spPr/>
      <dgm:t>
        <a:bodyPr/>
        <a:lstStyle/>
        <a:p>
          <a:pPr latinLnBrk="1"/>
          <a:r>
            <a:rPr lang="ko-KR" altLang="en-US" dirty="0"/>
            <a:t>훈련 데이터와 출력 사이의 연관성을 매핑해 학습하고</a:t>
          </a:r>
          <a:r>
            <a:rPr lang="en-US" altLang="ko-KR" dirty="0"/>
            <a:t>, </a:t>
          </a:r>
          <a:r>
            <a:rPr lang="ko-KR" altLang="en-US" dirty="0"/>
            <a:t>학습하지 않은 데이터에 적용</a:t>
          </a:r>
        </a:p>
      </dgm:t>
    </dgm:pt>
    <dgm:pt modelId="{68050303-81D3-4AD7-9964-7CB676BDFAF7}" type="parTrans" cxnId="{63528A2E-E427-4152-BC36-F78CCE3FC6EE}">
      <dgm:prSet/>
      <dgm:spPr/>
      <dgm:t>
        <a:bodyPr/>
        <a:lstStyle/>
        <a:p>
          <a:pPr latinLnBrk="1"/>
          <a:endParaRPr lang="ko-KR" altLang="en-US"/>
        </a:p>
      </dgm:t>
    </dgm:pt>
    <dgm:pt modelId="{36982F35-C613-4F34-ABE0-8CC11D82C91A}" type="sibTrans" cxnId="{63528A2E-E427-4152-BC36-F78CCE3FC6EE}">
      <dgm:prSet/>
      <dgm:spPr/>
      <dgm:t>
        <a:bodyPr/>
        <a:lstStyle/>
        <a:p>
          <a:pPr latinLnBrk="1"/>
          <a:endParaRPr lang="ko-KR" altLang="en-US"/>
        </a:p>
      </dgm:t>
    </dgm:pt>
    <dgm:pt modelId="{4CF435BF-1CAC-4005-99DB-5FD9E375BC13}">
      <dgm:prSet phldrT="[텍스트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비지도학습</a:t>
          </a:r>
        </a:p>
      </dgm:t>
    </dgm:pt>
    <dgm:pt modelId="{39A63634-BFCC-456A-BCCB-C88C2D0164A8}" type="parTrans" cxnId="{287202D5-FF90-468C-94B1-D6AB834D0B9F}">
      <dgm:prSet/>
      <dgm:spPr/>
      <dgm:t>
        <a:bodyPr/>
        <a:lstStyle/>
        <a:p>
          <a:pPr latinLnBrk="1"/>
          <a:endParaRPr lang="ko-KR" altLang="en-US"/>
        </a:p>
      </dgm:t>
    </dgm:pt>
    <dgm:pt modelId="{C531CE2D-F437-4666-915E-AC0EB64D05A6}" type="sibTrans" cxnId="{287202D5-FF90-468C-94B1-D6AB834D0B9F}">
      <dgm:prSet/>
      <dgm:spPr/>
      <dgm:t>
        <a:bodyPr/>
        <a:lstStyle/>
        <a:p>
          <a:pPr latinLnBrk="1"/>
          <a:endParaRPr lang="ko-KR" altLang="en-US"/>
        </a:p>
      </dgm:t>
    </dgm:pt>
    <dgm:pt modelId="{6D765419-DC84-41E2-B6EE-878272ADDEF2}">
      <dgm:prSet phldrT="[텍스트]"/>
      <dgm:spPr/>
      <dgm:t>
        <a:bodyPr/>
        <a:lstStyle/>
        <a:p>
          <a:pPr latinLnBrk="1"/>
          <a:r>
            <a:rPr lang="ko-KR" altLang="en-US" dirty="0"/>
            <a:t>입력과 출력 레이블을 연관시키지 않고</a:t>
          </a:r>
          <a:r>
            <a:rPr lang="en-US" altLang="ko-KR" dirty="0"/>
            <a:t>, </a:t>
          </a:r>
          <a:r>
            <a:rPr lang="ko-KR" altLang="en-US" dirty="0"/>
            <a:t>입력 데이터에 내재된 잠재적 패턴</a:t>
          </a:r>
          <a:r>
            <a:rPr lang="en-US" altLang="ko-KR" dirty="0"/>
            <a:t>, </a:t>
          </a:r>
          <a:r>
            <a:rPr lang="ko-KR" altLang="en-US" dirty="0"/>
            <a:t>관계 등 학습 </a:t>
          </a:r>
        </a:p>
      </dgm:t>
    </dgm:pt>
    <dgm:pt modelId="{E892710E-8A99-47AA-A686-01889413D40A}" type="parTrans" cxnId="{ADCE3A80-7D02-4D3C-A1D4-6FA2D5229969}">
      <dgm:prSet/>
      <dgm:spPr/>
      <dgm:t>
        <a:bodyPr/>
        <a:lstStyle/>
        <a:p>
          <a:pPr latinLnBrk="1"/>
          <a:endParaRPr lang="ko-KR" altLang="en-US"/>
        </a:p>
      </dgm:t>
    </dgm:pt>
    <dgm:pt modelId="{6273F585-635B-49B4-BECF-E3B45AB850EB}" type="sibTrans" cxnId="{ADCE3A80-7D02-4D3C-A1D4-6FA2D5229969}">
      <dgm:prSet/>
      <dgm:spPr/>
      <dgm:t>
        <a:bodyPr/>
        <a:lstStyle/>
        <a:p>
          <a:pPr latinLnBrk="1"/>
          <a:endParaRPr lang="ko-KR" altLang="en-US"/>
        </a:p>
      </dgm:t>
    </dgm:pt>
    <dgm:pt modelId="{C58E0926-CE5B-4DC4-8831-44BAA801C118}">
      <dgm:prSet phldrT="[텍스트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강화학습</a:t>
          </a:r>
        </a:p>
      </dgm:t>
    </dgm:pt>
    <dgm:pt modelId="{8D5D124D-8FB6-403E-AE2D-D85D362D288B}" type="sibTrans" cxnId="{84B22FF6-03A0-48E4-A82D-5DE30D3D9EF6}">
      <dgm:prSet/>
      <dgm:spPr/>
      <dgm:t>
        <a:bodyPr/>
        <a:lstStyle/>
        <a:p>
          <a:pPr latinLnBrk="1"/>
          <a:endParaRPr lang="ko-KR" altLang="en-US"/>
        </a:p>
      </dgm:t>
    </dgm:pt>
    <dgm:pt modelId="{48EBD4B9-4D99-4831-875B-0A8342C7F877}" type="parTrans" cxnId="{84B22FF6-03A0-48E4-A82D-5DE30D3D9EF6}">
      <dgm:prSet/>
      <dgm:spPr/>
      <dgm:t>
        <a:bodyPr/>
        <a:lstStyle/>
        <a:p>
          <a:pPr latinLnBrk="1"/>
          <a:endParaRPr lang="ko-KR" altLang="en-US"/>
        </a:p>
      </dgm:t>
    </dgm:pt>
    <dgm:pt modelId="{DDFD9603-4A65-436C-A9C1-89FF6FCFAFE4}">
      <dgm:prSet phldrT="[텍스트]"/>
      <dgm:spPr/>
      <dgm:t>
        <a:bodyPr/>
        <a:lstStyle/>
        <a:p>
          <a:pPr latinLnBrk="1"/>
          <a:r>
            <a:rPr lang="ko-KR" altLang="en-US" dirty="0"/>
            <a:t>중심 주체인 에이전트를 일정 기간 환경과 상호 작용하면서 보상</a:t>
          </a:r>
          <a:r>
            <a:rPr lang="en-US" altLang="ko-KR" dirty="0"/>
            <a:t>/</a:t>
          </a:r>
          <a:r>
            <a:rPr lang="ko-KR" altLang="en-US" dirty="0"/>
            <a:t>벌칙에 기초해 전략</a:t>
          </a:r>
          <a:r>
            <a:rPr lang="en-US" altLang="ko-KR" dirty="0"/>
            <a:t>/</a:t>
          </a:r>
          <a:r>
            <a:rPr lang="ko-KR" altLang="en-US" dirty="0"/>
            <a:t>정책을 반복적으로 배우고 바꾸며</a:t>
          </a:r>
          <a:r>
            <a:rPr lang="en-US" altLang="ko-KR" dirty="0"/>
            <a:t>, </a:t>
          </a:r>
          <a:r>
            <a:rPr lang="ko-KR" altLang="en-US" dirty="0"/>
            <a:t>보상을 극대화하도록 훈련함</a:t>
          </a:r>
        </a:p>
      </dgm:t>
    </dgm:pt>
    <dgm:pt modelId="{50E7A85D-9F3F-46AC-A726-35D4BA1BD639}" type="parTrans" cxnId="{C9EB08AA-F61D-46AE-B43A-ACD1B24C8773}">
      <dgm:prSet/>
      <dgm:spPr/>
      <dgm:t>
        <a:bodyPr/>
        <a:lstStyle/>
        <a:p>
          <a:pPr latinLnBrk="1"/>
          <a:endParaRPr lang="ko-KR" altLang="en-US"/>
        </a:p>
      </dgm:t>
    </dgm:pt>
    <dgm:pt modelId="{CBE612A3-B80B-4A58-A847-75CB2092CD35}" type="sibTrans" cxnId="{C9EB08AA-F61D-46AE-B43A-ACD1B24C8773}">
      <dgm:prSet/>
      <dgm:spPr/>
      <dgm:t>
        <a:bodyPr/>
        <a:lstStyle/>
        <a:p>
          <a:pPr latinLnBrk="1"/>
          <a:endParaRPr lang="ko-KR" altLang="en-US"/>
        </a:p>
      </dgm:t>
    </dgm:pt>
    <dgm:pt modelId="{986E6F32-E458-4090-AE74-0EA238466E58}">
      <dgm:prSet phldrT="[텍스트]"/>
      <dgm:spPr/>
      <dgm:t>
        <a:bodyPr/>
        <a:lstStyle/>
        <a:p>
          <a:pPr latinLnBrk="1"/>
          <a:r>
            <a:rPr lang="ko-KR" altLang="en-US" dirty="0"/>
            <a:t>분류</a:t>
          </a:r>
          <a:r>
            <a:rPr lang="en-US" altLang="ko-KR" dirty="0"/>
            <a:t>, </a:t>
          </a:r>
          <a:r>
            <a:rPr lang="ko-KR" altLang="en-US" dirty="0"/>
            <a:t>회귀는 지도 학습 알고리즘의 두 가지 주요 유형 </a:t>
          </a:r>
        </a:p>
      </dgm:t>
    </dgm:pt>
    <dgm:pt modelId="{D038D712-AFDF-4AD2-B98C-AFAE9936331F}" type="parTrans" cxnId="{6FAE8038-BBF3-4CEC-82AA-420E4310C464}">
      <dgm:prSet/>
      <dgm:spPr/>
      <dgm:t>
        <a:bodyPr/>
        <a:lstStyle/>
        <a:p>
          <a:pPr latinLnBrk="1"/>
          <a:endParaRPr lang="ko-KR" altLang="en-US"/>
        </a:p>
      </dgm:t>
    </dgm:pt>
    <dgm:pt modelId="{6B09B2D3-4D85-49CC-8350-A1EC1B501C33}" type="sibTrans" cxnId="{6FAE8038-BBF3-4CEC-82AA-420E4310C464}">
      <dgm:prSet/>
      <dgm:spPr/>
      <dgm:t>
        <a:bodyPr/>
        <a:lstStyle/>
        <a:p>
          <a:pPr latinLnBrk="1"/>
          <a:endParaRPr lang="ko-KR" altLang="en-US"/>
        </a:p>
      </dgm:t>
    </dgm:pt>
    <dgm:pt modelId="{07CAC467-94BA-4258-A2C1-835EC0B3F559}">
      <dgm:prSet phldrT="[텍스트]"/>
      <dgm:spPr/>
      <dgm:t>
        <a:bodyPr/>
        <a:lstStyle/>
        <a:p>
          <a:pPr latinLnBrk="1"/>
          <a:r>
            <a:rPr lang="ko-KR" altLang="en-US" dirty="0"/>
            <a:t>군집화</a:t>
          </a:r>
          <a:r>
            <a:rPr lang="en-US" altLang="ko-KR" dirty="0"/>
            <a:t>, </a:t>
          </a:r>
          <a:r>
            <a:rPr lang="ko-KR" altLang="en-US" dirty="0"/>
            <a:t>차원 축소 등</a:t>
          </a:r>
        </a:p>
      </dgm:t>
    </dgm:pt>
    <dgm:pt modelId="{CC7916F5-482B-4A51-BA41-AF548A38E732}" type="parTrans" cxnId="{F5D01623-C7F0-4FD0-8DF1-734BC42AC6C3}">
      <dgm:prSet/>
      <dgm:spPr/>
      <dgm:t>
        <a:bodyPr/>
        <a:lstStyle/>
        <a:p>
          <a:pPr latinLnBrk="1"/>
          <a:endParaRPr lang="ko-KR" altLang="en-US"/>
        </a:p>
      </dgm:t>
    </dgm:pt>
    <dgm:pt modelId="{83DC3AB1-DB58-4134-8BF0-19B2A830867E}" type="sibTrans" cxnId="{F5D01623-C7F0-4FD0-8DF1-734BC42AC6C3}">
      <dgm:prSet/>
      <dgm:spPr/>
      <dgm:t>
        <a:bodyPr/>
        <a:lstStyle/>
        <a:p>
          <a:pPr latinLnBrk="1"/>
          <a:endParaRPr lang="ko-KR" altLang="en-US"/>
        </a:p>
      </dgm:t>
    </dgm:pt>
    <dgm:pt modelId="{A1FDDD11-A509-4C11-B656-2793E22A4A2A}" type="pres">
      <dgm:prSet presAssocID="{F6E4A2A1-8FDB-4D3B-AAB6-1B2B201F39E5}" presName="linear" presStyleCnt="0">
        <dgm:presLayoutVars>
          <dgm:animLvl val="lvl"/>
          <dgm:resizeHandles val="exact"/>
        </dgm:presLayoutVars>
      </dgm:prSet>
      <dgm:spPr/>
    </dgm:pt>
    <dgm:pt modelId="{A363810B-E450-48B2-A0B8-E9D84E9BACE9}" type="pres">
      <dgm:prSet presAssocID="{6B1300FF-84E7-4A30-B675-37B4B965C1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550C42-2DEE-40C2-AAA8-36F8441DB4AD}" type="pres">
      <dgm:prSet presAssocID="{6B1300FF-84E7-4A30-B675-37B4B965C1F7}" presName="childText" presStyleLbl="revTx" presStyleIdx="0" presStyleCnt="3">
        <dgm:presLayoutVars>
          <dgm:bulletEnabled val="1"/>
        </dgm:presLayoutVars>
      </dgm:prSet>
      <dgm:spPr/>
    </dgm:pt>
    <dgm:pt modelId="{BF9E4BED-A4BC-4587-A96F-831AD9B815FB}" type="pres">
      <dgm:prSet presAssocID="{4CF435BF-1CAC-4005-99DB-5FD9E375BC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9992E3-B76C-4C4A-ADB7-3ED3025EDA35}" type="pres">
      <dgm:prSet presAssocID="{4CF435BF-1CAC-4005-99DB-5FD9E375BC13}" presName="childText" presStyleLbl="revTx" presStyleIdx="1" presStyleCnt="3">
        <dgm:presLayoutVars>
          <dgm:bulletEnabled val="1"/>
        </dgm:presLayoutVars>
      </dgm:prSet>
      <dgm:spPr/>
    </dgm:pt>
    <dgm:pt modelId="{E3D87C45-6B3B-49B1-A005-828210382B46}" type="pres">
      <dgm:prSet presAssocID="{C58E0926-CE5B-4DC4-8831-44BAA801C11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313D94-9778-4043-935D-5D2A7439F828}" type="pres">
      <dgm:prSet presAssocID="{C58E0926-CE5B-4DC4-8831-44BAA801C11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5D01623-C7F0-4FD0-8DF1-734BC42AC6C3}" srcId="{4CF435BF-1CAC-4005-99DB-5FD9E375BC13}" destId="{07CAC467-94BA-4258-A2C1-835EC0B3F559}" srcOrd="1" destOrd="0" parTransId="{CC7916F5-482B-4A51-BA41-AF548A38E732}" sibTransId="{83DC3AB1-DB58-4134-8BF0-19B2A830867E}"/>
    <dgm:cxn modelId="{63528A2E-E427-4152-BC36-F78CCE3FC6EE}" srcId="{6B1300FF-84E7-4A30-B675-37B4B965C1F7}" destId="{225942B4-DFC6-4E7C-9799-31D1B160677D}" srcOrd="0" destOrd="0" parTransId="{68050303-81D3-4AD7-9964-7CB676BDFAF7}" sibTransId="{36982F35-C613-4F34-ABE0-8CC11D82C91A}"/>
    <dgm:cxn modelId="{6FAE8038-BBF3-4CEC-82AA-420E4310C464}" srcId="{6B1300FF-84E7-4A30-B675-37B4B965C1F7}" destId="{986E6F32-E458-4090-AE74-0EA238466E58}" srcOrd="1" destOrd="0" parTransId="{D038D712-AFDF-4AD2-B98C-AFAE9936331F}" sibTransId="{6B09B2D3-4D85-49CC-8350-A1EC1B501C33}"/>
    <dgm:cxn modelId="{4A45883E-E9DB-47B8-AF52-3D17BFD45E5D}" type="presOf" srcId="{6B1300FF-84E7-4A30-B675-37B4B965C1F7}" destId="{A363810B-E450-48B2-A0B8-E9D84E9BACE9}" srcOrd="0" destOrd="0" presId="urn:microsoft.com/office/officeart/2005/8/layout/vList2"/>
    <dgm:cxn modelId="{82976F41-23B0-439A-91E1-670D66873C5B}" type="presOf" srcId="{07CAC467-94BA-4258-A2C1-835EC0B3F559}" destId="{419992E3-B76C-4C4A-ADB7-3ED3025EDA35}" srcOrd="0" destOrd="1" presId="urn:microsoft.com/office/officeart/2005/8/layout/vList2"/>
    <dgm:cxn modelId="{D330CF4D-17F0-49CC-B7C9-E0046F1C54CE}" type="presOf" srcId="{C58E0926-CE5B-4DC4-8831-44BAA801C118}" destId="{E3D87C45-6B3B-49B1-A005-828210382B46}" srcOrd="0" destOrd="0" presId="urn:microsoft.com/office/officeart/2005/8/layout/vList2"/>
    <dgm:cxn modelId="{B47B3D53-C693-4A72-B4E2-09C435856C48}" type="presOf" srcId="{F6E4A2A1-8FDB-4D3B-AAB6-1B2B201F39E5}" destId="{A1FDDD11-A509-4C11-B656-2793E22A4A2A}" srcOrd="0" destOrd="0" presId="urn:microsoft.com/office/officeart/2005/8/layout/vList2"/>
    <dgm:cxn modelId="{A49E8F7A-ECE0-4426-9D50-D036F93A8CE0}" type="presOf" srcId="{225942B4-DFC6-4E7C-9799-31D1B160677D}" destId="{AD550C42-2DEE-40C2-AAA8-36F8441DB4AD}" srcOrd="0" destOrd="0" presId="urn:microsoft.com/office/officeart/2005/8/layout/vList2"/>
    <dgm:cxn modelId="{ADCE3A80-7D02-4D3C-A1D4-6FA2D5229969}" srcId="{4CF435BF-1CAC-4005-99DB-5FD9E375BC13}" destId="{6D765419-DC84-41E2-B6EE-878272ADDEF2}" srcOrd="0" destOrd="0" parTransId="{E892710E-8A99-47AA-A686-01889413D40A}" sibTransId="{6273F585-635B-49B4-BECF-E3B45AB850EB}"/>
    <dgm:cxn modelId="{A3EA6EA8-3924-49DE-8E86-615DE60608F6}" type="presOf" srcId="{6D765419-DC84-41E2-B6EE-878272ADDEF2}" destId="{419992E3-B76C-4C4A-ADB7-3ED3025EDA35}" srcOrd="0" destOrd="0" presId="urn:microsoft.com/office/officeart/2005/8/layout/vList2"/>
    <dgm:cxn modelId="{C9EB08AA-F61D-46AE-B43A-ACD1B24C8773}" srcId="{C58E0926-CE5B-4DC4-8831-44BAA801C118}" destId="{DDFD9603-4A65-436C-A9C1-89FF6FCFAFE4}" srcOrd="0" destOrd="0" parTransId="{50E7A85D-9F3F-46AC-A726-35D4BA1BD639}" sibTransId="{CBE612A3-B80B-4A58-A847-75CB2092CD35}"/>
    <dgm:cxn modelId="{142B1CC7-8123-4CF0-8C9E-C61354B00E06}" type="presOf" srcId="{DDFD9603-4A65-436C-A9C1-89FF6FCFAFE4}" destId="{88313D94-9778-4043-935D-5D2A7439F828}" srcOrd="0" destOrd="0" presId="urn:microsoft.com/office/officeart/2005/8/layout/vList2"/>
    <dgm:cxn modelId="{541F2CCB-EA34-4AB4-9453-E0836A4E42A1}" srcId="{F6E4A2A1-8FDB-4D3B-AAB6-1B2B201F39E5}" destId="{6B1300FF-84E7-4A30-B675-37B4B965C1F7}" srcOrd="0" destOrd="0" parTransId="{37352914-E433-4D9A-8699-56125BEDA9EA}" sibTransId="{F57542FB-031C-4460-92BE-36D4933F164F}"/>
    <dgm:cxn modelId="{3FC6E6D0-6AA8-47CB-826D-F2DE7860149C}" type="presOf" srcId="{4CF435BF-1CAC-4005-99DB-5FD9E375BC13}" destId="{BF9E4BED-A4BC-4587-A96F-831AD9B815FB}" srcOrd="0" destOrd="0" presId="urn:microsoft.com/office/officeart/2005/8/layout/vList2"/>
    <dgm:cxn modelId="{287202D5-FF90-468C-94B1-D6AB834D0B9F}" srcId="{F6E4A2A1-8FDB-4D3B-AAB6-1B2B201F39E5}" destId="{4CF435BF-1CAC-4005-99DB-5FD9E375BC13}" srcOrd="1" destOrd="0" parTransId="{39A63634-BFCC-456A-BCCB-C88C2D0164A8}" sibTransId="{C531CE2D-F437-4666-915E-AC0EB64D05A6}"/>
    <dgm:cxn modelId="{C789C7D8-E17E-4F87-9A47-D6B9C6D77F6F}" type="presOf" srcId="{986E6F32-E458-4090-AE74-0EA238466E58}" destId="{AD550C42-2DEE-40C2-AAA8-36F8441DB4AD}" srcOrd="0" destOrd="1" presId="urn:microsoft.com/office/officeart/2005/8/layout/vList2"/>
    <dgm:cxn modelId="{84B22FF6-03A0-48E4-A82D-5DE30D3D9EF6}" srcId="{F6E4A2A1-8FDB-4D3B-AAB6-1B2B201F39E5}" destId="{C58E0926-CE5B-4DC4-8831-44BAA801C118}" srcOrd="2" destOrd="0" parTransId="{48EBD4B9-4D99-4831-875B-0A8342C7F877}" sibTransId="{8D5D124D-8FB6-403E-AE2D-D85D362D288B}"/>
    <dgm:cxn modelId="{B2960076-9879-4695-AE15-708EC255BF83}" type="presParOf" srcId="{A1FDDD11-A509-4C11-B656-2793E22A4A2A}" destId="{A363810B-E450-48B2-A0B8-E9D84E9BACE9}" srcOrd="0" destOrd="0" presId="urn:microsoft.com/office/officeart/2005/8/layout/vList2"/>
    <dgm:cxn modelId="{6DE26307-19B6-4572-83C6-AF9EE731ADF5}" type="presParOf" srcId="{A1FDDD11-A509-4C11-B656-2793E22A4A2A}" destId="{AD550C42-2DEE-40C2-AAA8-36F8441DB4AD}" srcOrd="1" destOrd="0" presId="urn:microsoft.com/office/officeart/2005/8/layout/vList2"/>
    <dgm:cxn modelId="{9787A6B4-0887-4714-841B-E90C9EF37FE5}" type="presParOf" srcId="{A1FDDD11-A509-4C11-B656-2793E22A4A2A}" destId="{BF9E4BED-A4BC-4587-A96F-831AD9B815FB}" srcOrd="2" destOrd="0" presId="urn:microsoft.com/office/officeart/2005/8/layout/vList2"/>
    <dgm:cxn modelId="{4810C1B8-D867-4D55-9CD9-38F6B6525538}" type="presParOf" srcId="{A1FDDD11-A509-4C11-B656-2793E22A4A2A}" destId="{419992E3-B76C-4C4A-ADB7-3ED3025EDA35}" srcOrd="3" destOrd="0" presId="urn:microsoft.com/office/officeart/2005/8/layout/vList2"/>
    <dgm:cxn modelId="{ABBD8CB6-38C5-4C5E-A58C-430A700DA3B9}" type="presParOf" srcId="{A1FDDD11-A509-4C11-B656-2793E22A4A2A}" destId="{E3D87C45-6B3B-49B1-A005-828210382B46}" srcOrd="4" destOrd="0" presId="urn:microsoft.com/office/officeart/2005/8/layout/vList2"/>
    <dgm:cxn modelId="{AA63789F-ECC4-4530-A6B1-AC3E7CF93962}" type="presParOf" srcId="{A1FDDD11-A509-4C11-B656-2793E22A4A2A}" destId="{88313D94-9778-4043-935D-5D2A7439F82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790F2A-E06D-43F3-A6FE-AE5DEA9F71E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4C21898-9176-41DA-9CB8-E0F3D99FC9E9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 err="1">
              <a:solidFill>
                <a:schemeClr val="tx1"/>
              </a:solidFill>
            </a:rPr>
            <a:t>텐서플로</a:t>
          </a:r>
          <a:r>
            <a:rPr lang="en-US" altLang="ko-KR" dirty="0">
              <a:solidFill>
                <a:schemeClr val="tx1"/>
              </a:solidFill>
            </a:rPr>
            <a:t>(TensorFlow)</a:t>
          </a:r>
          <a:endParaRPr lang="ko-KR" altLang="en-US" dirty="0">
            <a:solidFill>
              <a:schemeClr val="tx1"/>
            </a:solidFill>
          </a:endParaRPr>
        </a:p>
      </dgm:t>
    </dgm:pt>
    <dgm:pt modelId="{957051B3-04BC-4429-9ECA-26345334D149}" type="parTrans" cxnId="{EB9AFCAF-AB2C-4B7E-99CC-22E83E9D95B1}">
      <dgm:prSet/>
      <dgm:spPr/>
      <dgm:t>
        <a:bodyPr/>
        <a:lstStyle/>
        <a:p>
          <a:pPr latinLnBrk="1"/>
          <a:endParaRPr lang="ko-KR" altLang="en-US"/>
        </a:p>
      </dgm:t>
    </dgm:pt>
    <dgm:pt modelId="{3236F871-030F-4DAF-A811-C8743ADFC3D7}" type="sibTrans" cxnId="{EB9AFCAF-AB2C-4B7E-99CC-22E83E9D95B1}">
      <dgm:prSet/>
      <dgm:spPr/>
      <dgm:t>
        <a:bodyPr/>
        <a:lstStyle/>
        <a:p>
          <a:pPr latinLnBrk="1"/>
          <a:endParaRPr lang="ko-KR" altLang="en-US"/>
        </a:p>
      </dgm:t>
    </dgm:pt>
    <dgm:pt modelId="{14ECD21A-AD61-4C59-838F-A9C6666D6345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ko-KR" altLang="en-US" dirty="0" err="1">
              <a:solidFill>
                <a:schemeClr val="tx1"/>
              </a:solidFill>
            </a:rPr>
            <a:t>케라스</a:t>
          </a:r>
          <a:r>
            <a:rPr lang="en-US" altLang="ko-KR" dirty="0">
              <a:solidFill>
                <a:schemeClr val="tx1"/>
              </a:solidFill>
            </a:rPr>
            <a:t>(</a:t>
          </a:r>
          <a:r>
            <a:rPr lang="en-US" altLang="ko-KR" dirty="0" err="1">
              <a:solidFill>
                <a:schemeClr val="tx1"/>
              </a:solidFill>
            </a:rPr>
            <a:t>Keras</a:t>
          </a:r>
          <a:r>
            <a:rPr lang="en-US" altLang="ko-KR" dirty="0">
              <a:solidFill>
                <a:schemeClr val="tx1"/>
              </a:solidFill>
            </a:rPr>
            <a:t>)</a:t>
          </a:r>
          <a:endParaRPr lang="ko-KR" altLang="en-US" dirty="0">
            <a:solidFill>
              <a:schemeClr val="tx1"/>
            </a:solidFill>
          </a:endParaRPr>
        </a:p>
      </dgm:t>
    </dgm:pt>
    <dgm:pt modelId="{F6B1CFA8-3D08-46B8-91E0-441D94975D92}" type="parTrans" cxnId="{D1F8D1B3-E49C-429C-B474-E1A8E4C891AC}">
      <dgm:prSet/>
      <dgm:spPr/>
      <dgm:t>
        <a:bodyPr/>
        <a:lstStyle/>
        <a:p>
          <a:pPr latinLnBrk="1"/>
          <a:endParaRPr lang="ko-KR" altLang="en-US"/>
        </a:p>
      </dgm:t>
    </dgm:pt>
    <dgm:pt modelId="{26B402F5-9C99-4FA2-AC34-D838ECEE99C9}" type="sibTrans" cxnId="{D1F8D1B3-E49C-429C-B474-E1A8E4C891AC}">
      <dgm:prSet/>
      <dgm:spPr/>
      <dgm:t>
        <a:bodyPr/>
        <a:lstStyle/>
        <a:p>
          <a:pPr latinLnBrk="1"/>
          <a:endParaRPr lang="ko-KR" altLang="en-US"/>
        </a:p>
      </dgm:t>
    </dgm:pt>
    <dgm:pt modelId="{57BAD409-70C6-4D8E-AD39-847BF44F159A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 err="1">
              <a:solidFill>
                <a:schemeClr val="tx1"/>
              </a:solidFill>
            </a:rPr>
            <a:t>파이토치</a:t>
          </a:r>
          <a:r>
            <a:rPr lang="en-US" altLang="ko-KR" dirty="0">
              <a:solidFill>
                <a:schemeClr val="tx1"/>
              </a:solidFill>
            </a:rPr>
            <a:t>(</a:t>
          </a:r>
          <a:r>
            <a:rPr lang="en-US" altLang="ko-KR" dirty="0" err="1">
              <a:solidFill>
                <a:schemeClr val="tx1"/>
              </a:solidFill>
            </a:rPr>
            <a:t>PyTorch</a:t>
          </a:r>
          <a:r>
            <a:rPr lang="en-US" altLang="ko-KR" dirty="0">
              <a:solidFill>
                <a:schemeClr val="tx1"/>
              </a:solidFill>
            </a:rPr>
            <a:t>)</a:t>
          </a:r>
          <a:endParaRPr lang="ko-KR" altLang="en-US" dirty="0">
            <a:solidFill>
              <a:schemeClr val="tx1"/>
            </a:solidFill>
          </a:endParaRPr>
        </a:p>
      </dgm:t>
    </dgm:pt>
    <dgm:pt modelId="{453DDE4D-A8DA-45E8-905B-5715BAEDA0BB}" type="parTrans" cxnId="{3B0DC9C0-D335-43D1-AD21-E2E1EA0174D6}">
      <dgm:prSet/>
      <dgm:spPr/>
      <dgm:t>
        <a:bodyPr/>
        <a:lstStyle/>
        <a:p>
          <a:pPr latinLnBrk="1"/>
          <a:endParaRPr lang="ko-KR" altLang="en-US"/>
        </a:p>
      </dgm:t>
    </dgm:pt>
    <dgm:pt modelId="{4B7C450D-FFF4-48FA-98E5-77C4FEAF5892}" type="sibTrans" cxnId="{3B0DC9C0-D335-43D1-AD21-E2E1EA0174D6}">
      <dgm:prSet/>
      <dgm:spPr/>
      <dgm:t>
        <a:bodyPr/>
        <a:lstStyle/>
        <a:p>
          <a:pPr latinLnBrk="1"/>
          <a:endParaRPr lang="ko-KR" altLang="en-US"/>
        </a:p>
      </dgm:t>
    </dgm:pt>
    <dgm:pt modelId="{B4812AC0-BB16-4714-927C-98BFA7F2A9C4}">
      <dgm:prSet phldrT="[텍스트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/>
            <a:t>가장 많이 쓰이는 프레임워크</a:t>
          </a:r>
          <a:r>
            <a:rPr lang="en-US" altLang="ko-KR" dirty="0"/>
            <a:t>, Static Graph(</a:t>
          </a:r>
          <a:r>
            <a:rPr lang="ko-KR" altLang="en-US" dirty="0"/>
            <a:t>모델을 구축하고</a:t>
          </a:r>
          <a:r>
            <a:rPr lang="en-US" altLang="ko-KR" dirty="0"/>
            <a:t>, </a:t>
          </a:r>
          <a:r>
            <a:rPr lang="ko-KR" altLang="en-US" dirty="0"/>
            <a:t>같은 그래프를 학습 시 반복적 사용</a:t>
          </a:r>
          <a:r>
            <a:rPr lang="en-US" altLang="ko-KR" dirty="0"/>
            <a:t>)</a:t>
          </a:r>
          <a:endParaRPr lang="ko-KR" altLang="en-US" dirty="0"/>
        </a:p>
      </dgm:t>
    </dgm:pt>
    <dgm:pt modelId="{B12BCE7B-0247-4E21-8AB7-7216D2E49ECD}" type="parTrans" cxnId="{77494A89-D80A-48F2-8291-FDECAB3E2FF9}">
      <dgm:prSet/>
      <dgm:spPr/>
      <dgm:t>
        <a:bodyPr/>
        <a:lstStyle/>
        <a:p>
          <a:pPr latinLnBrk="1"/>
          <a:endParaRPr lang="ko-KR" altLang="en-US"/>
        </a:p>
      </dgm:t>
    </dgm:pt>
    <dgm:pt modelId="{3FCAA55A-9E0C-42DA-9DAF-C9769FF0FC0E}" type="sibTrans" cxnId="{77494A89-D80A-48F2-8291-FDECAB3E2FF9}">
      <dgm:prSet/>
      <dgm:spPr/>
      <dgm:t>
        <a:bodyPr/>
        <a:lstStyle/>
        <a:p>
          <a:pPr latinLnBrk="1"/>
          <a:endParaRPr lang="ko-KR" altLang="en-US"/>
        </a:p>
      </dgm:t>
    </dgm:pt>
    <dgm:pt modelId="{DB2519BB-9DCC-492D-B70F-41AE7B77F13B}">
      <dgm:prSet phldrT="[텍스트]"/>
      <dgm:spPr>
        <a:ln>
          <a:solidFill>
            <a:srgbClr val="00B050"/>
          </a:solidFill>
        </a:ln>
      </dgm:spPr>
      <dgm:t>
        <a:bodyPr/>
        <a:lstStyle/>
        <a:p>
          <a:pPr latinLnBrk="1"/>
          <a:r>
            <a:rPr lang="ko-KR" altLang="en-US" dirty="0"/>
            <a:t>최소한의 코드로 효율적인 딥러닝 모델을 구축할 수 있는 고수준 </a:t>
          </a:r>
          <a:r>
            <a:rPr lang="en-US" altLang="ko-KR" dirty="0"/>
            <a:t>API</a:t>
          </a:r>
          <a:r>
            <a:rPr lang="ko-KR" altLang="en-US" dirty="0"/>
            <a:t> 제공</a:t>
          </a:r>
        </a:p>
      </dgm:t>
    </dgm:pt>
    <dgm:pt modelId="{DB3297AC-A6B7-441B-8085-0AFE0D46C85E}" type="parTrans" cxnId="{E5F56AEB-72AA-491F-951E-F9308A97D7E9}">
      <dgm:prSet/>
      <dgm:spPr/>
      <dgm:t>
        <a:bodyPr/>
        <a:lstStyle/>
        <a:p>
          <a:pPr latinLnBrk="1"/>
          <a:endParaRPr lang="ko-KR" altLang="en-US"/>
        </a:p>
      </dgm:t>
    </dgm:pt>
    <dgm:pt modelId="{CEEBB09B-3C93-4383-8B76-D54262D7A0E0}" type="sibTrans" cxnId="{E5F56AEB-72AA-491F-951E-F9308A97D7E9}">
      <dgm:prSet/>
      <dgm:spPr/>
      <dgm:t>
        <a:bodyPr/>
        <a:lstStyle/>
        <a:p>
          <a:pPr latinLnBrk="1"/>
          <a:endParaRPr lang="ko-KR" altLang="en-US"/>
        </a:p>
      </dgm:t>
    </dgm:pt>
    <dgm:pt modelId="{95D47F81-7683-461B-8752-6691F33F7B9E}">
      <dgm:prSet phldrT="[텍스트]"/>
      <dgm:spPr>
        <a:ln>
          <a:solidFill>
            <a:schemeClr val="accent2"/>
          </a:solidFill>
        </a:ln>
      </dgm:spPr>
      <dgm:t>
        <a:bodyPr/>
        <a:lstStyle/>
        <a:p>
          <a:pPr latinLnBrk="1"/>
          <a:r>
            <a:rPr lang="ko-KR" altLang="en-US" dirty="0" err="1"/>
            <a:t>텐서플로보다</a:t>
          </a:r>
          <a:r>
            <a:rPr lang="ko-KR" altLang="en-US" dirty="0"/>
            <a:t> 성능이 좋음</a:t>
          </a:r>
          <a:r>
            <a:rPr lang="en-US" altLang="ko-KR" dirty="0"/>
            <a:t>, </a:t>
          </a:r>
          <a:r>
            <a:rPr lang="ko-KR" altLang="en-US" dirty="0"/>
            <a:t>코드 간결함</a:t>
          </a:r>
          <a:r>
            <a:rPr lang="en-US" altLang="ko-KR" dirty="0"/>
            <a:t>, </a:t>
          </a:r>
          <a:r>
            <a:rPr lang="ko-KR" altLang="en-US" dirty="0"/>
            <a:t>많은 연구 진행 중</a:t>
          </a:r>
          <a:r>
            <a:rPr lang="en-US" altLang="ko-KR" dirty="0"/>
            <a:t>, Dynamic Graph(</a:t>
          </a:r>
          <a:r>
            <a:rPr lang="ko-KR" altLang="en-US" dirty="0"/>
            <a:t>반복마다 새로운 </a:t>
          </a:r>
          <a:r>
            <a:rPr lang="en-US" altLang="ko-KR" dirty="0"/>
            <a:t>graph </a:t>
          </a:r>
          <a:r>
            <a:rPr lang="ko-KR" altLang="en-US" dirty="0"/>
            <a:t>구성 가능</a:t>
          </a:r>
          <a:r>
            <a:rPr lang="en-US" altLang="ko-KR" dirty="0"/>
            <a:t>)</a:t>
          </a:r>
          <a:r>
            <a:rPr lang="ko-KR" altLang="en-US" dirty="0"/>
            <a:t> </a:t>
          </a:r>
        </a:p>
      </dgm:t>
    </dgm:pt>
    <dgm:pt modelId="{5A6E14F0-C582-49B4-A199-63FD16F91BEE}" type="parTrans" cxnId="{329F4306-6A0D-4A21-A060-0EBF1B8960BB}">
      <dgm:prSet/>
      <dgm:spPr/>
      <dgm:t>
        <a:bodyPr/>
        <a:lstStyle/>
        <a:p>
          <a:pPr latinLnBrk="1"/>
          <a:endParaRPr lang="ko-KR" altLang="en-US"/>
        </a:p>
      </dgm:t>
    </dgm:pt>
    <dgm:pt modelId="{A7A51F0F-FA62-4077-BEF8-3F23BA9BD397}" type="sibTrans" cxnId="{329F4306-6A0D-4A21-A060-0EBF1B8960BB}">
      <dgm:prSet/>
      <dgm:spPr/>
      <dgm:t>
        <a:bodyPr/>
        <a:lstStyle/>
        <a:p>
          <a:pPr latinLnBrk="1"/>
          <a:endParaRPr lang="ko-KR" altLang="en-US"/>
        </a:p>
      </dgm:t>
    </dgm:pt>
    <dgm:pt modelId="{634F8211-75A0-46BA-9A91-A2850BD43804}">
      <dgm:prSet phldrT="[텍스트]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en-US" altLang="ko-KR" dirty="0"/>
            <a:t>Define-and-Run</a:t>
          </a:r>
          <a:endParaRPr lang="ko-KR" altLang="en-US" dirty="0"/>
        </a:p>
      </dgm:t>
    </dgm:pt>
    <dgm:pt modelId="{2436D370-E47E-44B4-B9DB-223D963D0CC0}" type="parTrans" cxnId="{49937803-6E7B-401B-8ED7-D9A862479B31}">
      <dgm:prSet/>
      <dgm:spPr/>
      <dgm:t>
        <a:bodyPr/>
        <a:lstStyle/>
        <a:p>
          <a:pPr latinLnBrk="1"/>
          <a:endParaRPr lang="ko-KR" altLang="en-US"/>
        </a:p>
      </dgm:t>
    </dgm:pt>
    <dgm:pt modelId="{BA8E4040-A470-4BF7-B1CA-59AC97FC16D3}" type="sibTrans" cxnId="{49937803-6E7B-401B-8ED7-D9A862479B31}">
      <dgm:prSet/>
      <dgm:spPr/>
      <dgm:t>
        <a:bodyPr/>
        <a:lstStyle/>
        <a:p>
          <a:pPr latinLnBrk="1"/>
          <a:endParaRPr lang="ko-KR" altLang="en-US"/>
        </a:p>
      </dgm:t>
    </dgm:pt>
    <dgm:pt modelId="{40AC54FF-05D9-42CE-B660-E3284107BA6B}">
      <dgm:prSet phldrT="[텍스트]"/>
      <dgm:spPr>
        <a:ln>
          <a:solidFill>
            <a:schemeClr val="accent2"/>
          </a:solidFill>
        </a:ln>
      </dgm:spPr>
      <dgm:t>
        <a:bodyPr/>
        <a:lstStyle/>
        <a:p>
          <a:pPr latinLnBrk="1"/>
          <a:r>
            <a:rPr lang="en-US" altLang="ko-KR" dirty="0"/>
            <a:t>Define-by-Run</a:t>
          </a:r>
          <a:endParaRPr lang="ko-KR" altLang="en-US" dirty="0"/>
        </a:p>
      </dgm:t>
    </dgm:pt>
    <dgm:pt modelId="{F07AADBE-E21D-418F-B39B-98583231FE21}" type="parTrans" cxnId="{3355BD98-0ECC-4938-8005-CFBBC6C5C68C}">
      <dgm:prSet/>
      <dgm:spPr/>
      <dgm:t>
        <a:bodyPr/>
        <a:lstStyle/>
        <a:p>
          <a:pPr latinLnBrk="1"/>
          <a:endParaRPr lang="ko-KR" altLang="en-US"/>
        </a:p>
      </dgm:t>
    </dgm:pt>
    <dgm:pt modelId="{C35A90F2-51FA-47AF-B515-8EAE79E4E808}" type="sibTrans" cxnId="{3355BD98-0ECC-4938-8005-CFBBC6C5C68C}">
      <dgm:prSet/>
      <dgm:spPr/>
      <dgm:t>
        <a:bodyPr/>
        <a:lstStyle/>
        <a:p>
          <a:pPr latinLnBrk="1"/>
          <a:endParaRPr lang="ko-KR" altLang="en-US"/>
        </a:p>
      </dgm:t>
    </dgm:pt>
    <dgm:pt modelId="{F144AB7E-74B8-4640-8AFA-92947FC2A4DF}" type="pres">
      <dgm:prSet presAssocID="{36790F2A-E06D-43F3-A6FE-AE5DEA9F71E3}" presName="linear" presStyleCnt="0">
        <dgm:presLayoutVars>
          <dgm:dir/>
          <dgm:animLvl val="lvl"/>
          <dgm:resizeHandles val="exact"/>
        </dgm:presLayoutVars>
      </dgm:prSet>
      <dgm:spPr/>
    </dgm:pt>
    <dgm:pt modelId="{93B45769-B60E-4D7F-9492-8AEF68342C23}" type="pres">
      <dgm:prSet presAssocID="{D4C21898-9176-41DA-9CB8-E0F3D99FC9E9}" presName="parentLin" presStyleCnt="0"/>
      <dgm:spPr/>
    </dgm:pt>
    <dgm:pt modelId="{7D6985F1-5692-4792-B273-23A4A33B3005}" type="pres">
      <dgm:prSet presAssocID="{D4C21898-9176-41DA-9CB8-E0F3D99FC9E9}" presName="parentLeftMargin" presStyleLbl="node1" presStyleIdx="0" presStyleCnt="3"/>
      <dgm:spPr/>
    </dgm:pt>
    <dgm:pt modelId="{754A8F47-AB88-4710-899A-0101E1435F3F}" type="pres">
      <dgm:prSet presAssocID="{D4C21898-9176-41DA-9CB8-E0F3D99FC9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E49480-4DFE-4977-927C-FE7E14746252}" type="pres">
      <dgm:prSet presAssocID="{D4C21898-9176-41DA-9CB8-E0F3D99FC9E9}" presName="negativeSpace" presStyleCnt="0"/>
      <dgm:spPr/>
    </dgm:pt>
    <dgm:pt modelId="{2469BB96-4D3F-4CA9-AC3B-01604D4DB0EB}" type="pres">
      <dgm:prSet presAssocID="{D4C21898-9176-41DA-9CB8-E0F3D99FC9E9}" presName="childText" presStyleLbl="conFgAcc1" presStyleIdx="0" presStyleCnt="3">
        <dgm:presLayoutVars>
          <dgm:bulletEnabled val="1"/>
        </dgm:presLayoutVars>
      </dgm:prSet>
      <dgm:spPr/>
    </dgm:pt>
    <dgm:pt modelId="{6A359BE1-1824-4856-BF79-4C72592FC923}" type="pres">
      <dgm:prSet presAssocID="{3236F871-030F-4DAF-A811-C8743ADFC3D7}" presName="spaceBetweenRectangles" presStyleCnt="0"/>
      <dgm:spPr/>
    </dgm:pt>
    <dgm:pt modelId="{491FFCC7-C266-440F-A963-60A3BDB31B4F}" type="pres">
      <dgm:prSet presAssocID="{14ECD21A-AD61-4C59-838F-A9C6666D6345}" presName="parentLin" presStyleCnt="0"/>
      <dgm:spPr/>
    </dgm:pt>
    <dgm:pt modelId="{7A85169D-71B0-4E20-BD36-11CDDC2BF7BF}" type="pres">
      <dgm:prSet presAssocID="{14ECD21A-AD61-4C59-838F-A9C6666D6345}" presName="parentLeftMargin" presStyleLbl="node1" presStyleIdx="0" presStyleCnt="3"/>
      <dgm:spPr/>
    </dgm:pt>
    <dgm:pt modelId="{12D899D1-F3E0-4AA6-9988-E75B1384767C}" type="pres">
      <dgm:prSet presAssocID="{14ECD21A-AD61-4C59-838F-A9C6666D63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A7799-2EDB-4D95-B57D-F6902B9DDD91}" type="pres">
      <dgm:prSet presAssocID="{14ECD21A-AD61-4C59-838F-A9C6666D6345}" presName="negativeSpace" presStyleCnt="0"/>
      <dgm:spPr/>
    </dgm:pt>
    <dgm:pt modelId="{76D017FA-33EB-447F-AFE5-E85E2DE0DCA7}" type="pres">
      <dgm:prSet presAssocID="{14ECD21A-AD61-4C59-838F-A9C6666D6345}" presName="childText" presStyleLbl="conFgAcc1" presStyleIdx="1" presStyleCnt="3">
        <dgm:presLayoutVars>
          <dgm:bulletEnabled val="1"/>
        </dgm:presLayoutVars>
      </dgm:prSet>
      <dgm:spPr/>
    </dgm:pt>
    <dgm:pt modelId="{093FDBFF-D11C-469E-A3E8-E5B5CD7DB539}" type="pres">
      <dgm:prSet presAssocID="{26B402F5-9C99-4FA2-AC34-D838ECEE99C9}" presName="spaceBetweenRectangles" presStyleCnt="0"/>
      <dgm:spPr/>
    </dgm:pt>
    <dgm:pt modelId="{797EFA47-39E9-4DE6-A591-8B22532FBE3C}" type="pres">
      <dgm:prSet presAssocID="{57BAD409-70C6-4D8E-AD39-847BF44F159A}" presName="parentLin" presStyleCnt="0"/>
      <dgm:spPr/>
    </dgm:pt>
    <dgm:pt modelId="{313D2191-E085-439E-BC8E-B6839BD83B6B}" type="pres">
      <dgm:prSet presAssocID="{57BAD409-70C6-4D8E-AD39-847BF44F159A}" presName="parentLeftMargin" presStyleLbl="node1" presStyleIdx="1" presStyleCnt="3"/>
      <dgm:spPr/>
    </dgm:pt>
    <dgm:pt modelId="{29102CE7-A9F2-477D-97C9-604B820CEC12}" type="pres">
      <dgm:prSet presAssocID="{57BAD409-70C6-4D8E-AD39-847BF44F15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ED376E9-61D1-4BF8-99D4-24D76AD656CB}" type="pres">
      <dgm:prSet presAssocID="{57BAD409-70C6-4D8E-AD39-847BF44F159A}" presName="negativeSpace" presStyleCnt="0"/>
      <dgm:spPr/>
    </dgm:pt>
    <dgm:pt modelId="{AD898DD6-4CC0-4CD6-9E95-FF172C50C3C6}" type="pres">
      <dgm:prSet presAssocID="{57BAD409-70C6-4D8E-AD39-847BF44F159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9937803-6E7B-401B-8ED7-D9A862479B31}" srcId="{D4C21898-9176-41DA-9CB8-E0F3D99FC9E9}" destId="{634F8211-75A0-46BA-9A91-A2850BD43804}" srcOrd="1" destOrd="0" parTransId="{2436D370-E47E-44B4-B9DB-223D963D0CC0}" sibTransId="{BA8E4040-A470-4BF7-B1CA-59AC97FC16D3}"/>
    <dgm:cxn modelId="{E6700306-7036-466F-9E84-984694C1E328}" type="presOf" srcId="{14ECD21A-AD61-4C59-838F-A9C6666D6345}" destId="{12D899D1-F3E0-4AA6-9988-E75B1384767C}" srcOrd="1" destOrd="0" presId="urn:microsoft.com/office/officeart/2005/8/layout/list1"/>
    <dgm:cxn modelId="{329F4306-6A0D-4A21-A060-0EBF1B8960BB}" srcId="{57BAD409-70C6-4D8E-AD39-847BF44F159A}" destId="{95D47F81-7683-461B-8752-6691F33F7B9E}" srcOrd="0" destOrd="0" parTransId="{5A6E14F0-C582-49B4-A199-63FD16F91BEE}" sibTransId="{A7A51F0F-FA62-4077-BEF8-3F23BA9BD397}"/>
    <dgm:cxn modelId="{8BC8E813-486E-448A-9D90-67F0EDBC1000}" type="presOf" srcId="{95D47F81-7683-461B-8752-6691F33F7B9E}" destId="{AD898DD6-4CC0-4CD6-9E95-FF172C50C3C6}" srcOrd="0" destOrd="0" presId="urn:microsoft.com/office/officeart/2005/8/layout/list1"/>
    <dgm:cxn modelId="{0E62642B-DD89-489A-8BD4-99B7DD5E5AF7}" type="presOf" srcId="{36790F2A-E06D-43F3-A6FE-AE5DEA9F71E3}" destId="{F144AB7E-74B8-4640-8AFA-92947FC2A4DF}" srcOrd="0" destOrd="0" presId="urn:microsoft.com/office/officeart/2005/8/layout/list1"/>
    <dgm:cxn modelId="{022E872C-02EC-40AA-8ECA-8A0F69FB7272}" type="presOf" srcId="{57BAD409-70C6-4D8E-AD39-847BF44F159A}" destId="{313D2191-E085-439E-BC8E-B6839BD83B6B}" srcOrd="0" destOrd="0" presId="urn:microsoft.com/office/officeart/2005/8/layout/list1"/>
    <dgm:cxn modelId="{79D9A469-3168-490A-BADA-74013CB113EA}" type="presOf" srcId="{DB2519BB-9DCC-492D-B70F-41AE7B77F13B}" destId="{76D017FA-33EB-447F-AFE5-E85E2DE0DCA7}" srcOrd="0" destOrd="0" presId="urn:microsoft.com/office/officeart/2005/8/layout/list1"/>
    <dgm:cxn modelId="{97916C4B-EF53-4DFF-9DAC-EE540AFD7AC1}" type="presOf" srcId="{40AC54FF-05D9-42CE-B660-E3284107BA6B}" destId="{AD898DD6-4CC0-4CD6-9E95-FF172C50C3C6}" srcOrd="0" destOrd="1" presId="urn:microsoft.com/office/officeart/2005/8/layout/list1"/>
    <dgm:cxn modelId="{A986F34B-8C3F-48A6-827C-F02522478F92}" type="presOf" srcId="{D4C21898-9176-41DA-9CB8-E0F3D99FC9E9}" destId="{754A8F47-AB88-4710-899A-0101E1435F3F}" srcOrd="1" destOrd="0" presId="urn:microsoft.com/office/officeart/2005/8/layout/list1"/>
    <dgm:cxn modelId="{DD73B358-892C-48BB-B057-5FBBA5108520}" type="presOf" srcId="{14ECD21A-AD61-4C59-838F-A9C6666D6345}" destId="{7A85169D-71B0-4E20-BD36-11CDDC2BF7BF}" srcOrd="0" destOrd="0" presId="urn:microsoft.com/office/officeart/2005/8/layout/list1"/>
    <dgm:cxn modelId="{77494A89-D80A-48F2-8291-FDECAB3E2FF9}" srcId="{D4C21898-9176-41DA-9CB8-E0F3D99FC9E9}" destId="{B4812AC0-BB16-4714-927C-98BFA7F2A9C4}" srcOrd="0" destOrd="0" parTransId="{B12BCE7B-0247-4E21-8AB7-7216D2E49ECD}" sibTransId="{3FCAA55A-9E0C-42DA-9DAF-C9769FF0FC0E}"/>
    <dgm:cxn modelId="{3355BD98-0ECC-4938-8005-CFBBC6C5C68C}" srcId="{57BAD409-70C6-4D8E-AD39-847BF44F159A}" destId="{40AC54FF-05D9-42CE-B660-E3284107BA6B}" srcOrd="1" destOrd="0" parTransId="{F07AADBE-E21D-418F-B39B-98583231FE21}" sibTransId="{C35A90F2-51FA-47AF-B515-8EAE79E4E808}"/>
    <dgm:cxn modelId="{2540ACA0-AEC6-4323-99D4-761C196198AE}" type="presOf" srcId="{B4812AC0-BB16-4714-927C-98BFA7F2A9C4}" destId="{2469BB96-4D3F-4CA9-AC3B-01604D4DB0EB}" srcOrd="0" destOrd="0" presId="urn:microsoft.com/office/officeart/2005/8/layout/list1"/>
    <dgm:cxn modelId="{EB9AFCAF-AB2C-4B7E-99CC-22E83E9D95B1}" srcId="{36790F2A-E06D-43F3-A6FE-AE5DEA9F71E3}" destId="{D4C21898-9176-41DA-9CB8-E0F3D99FC9E9}" srcOrd="0" destOrd="0" parTransId="{957051B3-04BC-4429-9ECA-26345334D149}" sibTransId="{3236F871-030F-4DAF-A811-C8743ADFC3D7}"/>
    <dgm:cxn modelId="{D1F8D1B3-E49C-429C-B474-E1A8E4C891AC}" srcId="{36790F2A-E06D-43F3-A6FE-AE5DEA9F71E3}" destId="{14ECD21A-AD61-4C59-838F-A9C6666D6345}" srcOrd="1" destOrd="0" parTransId="{F6B1CFA8-3D08-46B8-91E0-441D94975D92}" sibTransId="{26B402F5-9C99-4FA2-AC34-D838ECEE99C9}"/>
    <dgm:cxn modelId="{3B0DC9C0-D335-43D1-AD21-E2E1EA0174D6}" srcId="{36790F2A-E06D-43F3-A6FE-AE5DEA9F71E3}" destId="{57BAD409-70C6-4D8E-AD39-847BF44F159A}" srcOrd="2" destOrd="0" parTransId="{453DDE4D-A8DA-45E8-905B-5715BAEDA0BB}" sibTransId="{4B7C450D-FFF4-48FA-98E5-77C4FEAF5892}"/>
    <dgm:cxn modelId="{0B1AE6C0-44DC-480D-B440-2A328E7A58FD}" type="presOf" srcId="{634F8211-75A0-46BA-9A91-A2850BD43804}" destId="{2469BB96-4D3F-4CA9-AC3B-01604D4DB0EB}" srcOrd="0" destOrd="1" presId="urn:microsoft.com/office/officeart/2005/8/layout/list1"/>
    <dgm:cxn modelId="{504EC9D5-E148-44CF-83C6-433E9A95CC93}" type="presOf" srcId="{D4C21898-9176-41DA-9CB8-E0F3D99FC9E9}" destId="{7D6985F1-5692-4792-B273-23A4A33B3005}" srcOrd="0" destOrd="0" presId="urn:microsoft.com/office/officeart/2005/8/layout/list1"/>
    <dgm:cxn modelId="{E5F56AEB-72AA-491F-951E-F9308A97D7E9}" srcId="{14ECD21A-AD61-4C59-838F-A9C6666D6345}" destId="{DB2519BB-9DCC-492D-B70F-41AE7B77F13B}" srcOrd="0" destOrd="0" parTransId="{DB3297AC-A6B7-441B-8085-0AFE0D46C85E}" sibTransId="{CEEBB09B-3C93-4383-8B76-D54262D7A0E0}"/>
    <dgm:cxn modelId="{99D3E9FB-6AA6-43DD-B3D4-FB9CA753C77C}" type="presOf" srcId="{57BAD409-70C6-4D8E-AD39-847BF44F159A}" destId="{29102CE7-A9F2-477D-97C9-604B820CEC12}" srcOrd="1" destOrd="0" presId="urn:microsoft.com/office/officeart/2005/8/layout/list1"/>
    <dgm:cxn modelId="{C6E92ADE-548C-49F4-A87F-0A3A24B4076F}" type="presParOf" srcId="{F144AB7E-74B8-4640-8AFA-92947FC2A4DF}" destId="{93B45769-B60E-4D7F-9492-8AEF68342C23}" srcOrd="0" destOrd="0" presId="urn:microsoft.com/office/officeart/2005/8/layout/list1"/>
    <dgm:cxn modelId="{4EC36BE1-0CA4-4836-89AB-0F7177F19853}" type="presParOf" srcId="{93B45769-B60E-4D7F-9492-8AEF68342C23}" destId="{7D6985F1-5692-4792-B273-23A4A33B3005}" srcOrd="0" destOrd="0" presId="urn:microsoft.com/office/officeart/2005/8/layout/list1"/>
    <dgm:cxn modelId="{C1319249-C837-441B-9BB5-1840F6AE4323}" type="presParOf" srcId="{93B45769-B60E-4D7F-9492-8AEF68342C23}" destId="{754A8F47-AB88-4710-899A-0101E1435F3F}" srcOrd="1" destOrd="0" presId="urn:microsoft.com/office/officeart/2005/8/layout/list1"/>
    <dgm:cxn modelId="{C5E8055B-890B-4EA6-AFCD-EAB7A7E10875}" type="presParOf" srcId="{F144AB7E-74B8-4640-8AFA-92947FC2A4DF}" destId="{04E49480-4DFE-4977-927C-FE7E14746252}" srcOrd="1" destOrd="0" presId="urn:microsoft.com/office/officeart/2005/8/layout/list1"/>
    <dgm:cxn modelId="{6523F103-1863-4693-9EBD-FA3996F17A4E}" type="presParOf" srcId="{F144AB7E-74B8-4640-8AFA-92947FC2A4DF}" destId="{2469BB96-4D3F-4CA9-AC3B-01604D4DB0EB}" srcOrd="2" destOrd="0" presId="urn:microsoft.com/office/officeart/2005/8/layout/list1"/>
    <dgm:cxn modelId="{6E5FCBE5-5A0B-4E88-98EE-99CD03F767CD}" type="presParOf" srcId="{F144AB7E-74B8-4640-8AFA-92947FC2A4DF}" destId="{6A359BE1-1824-4856-BF79-4C72592FC923}" srcOrd="3" destOrd="0" presId="urn:microsoft.com/office/officeart/2005/8/layout/list1"/>
    <dgm:cxn modelId="{37521851-5608-4081-B222-40886ABD3F57}" type="presParOf" srcId="{F144AB7E-74B8-4640-8AFA-92947FC2A4DF}" destId="{491FFCC7-C266-440F-A963-60A3BDB31B4F}" srcOrd="4" destOrd="0" presId="urn:microsoft.com/office/officeart/2005/8/layout/list1"/>
    <dgm:cxn modelId="{88B1942D-D992-4A62-86A0-166DC47CF291}" type="presParOf" srcId="{491FFCC7-C266-440F-A963-60A3BDB31B4F}" destId="{7A85169D-71B0-4E20-BD36-11CDDC2BF7BF}" srcOrd="0" destOrd="0" presId="urn:microsoft.com/office/officeart/2005/8/layout/list1"/>
    <dgm:cxn modelId="{01FB0D95-47C5-42C3-AC8D-036ACA4EF581}" type="presParOf" srcId="{491FFCC7-C266-440F-A963-60A3BDB31B4F}" destId="{12D899D1-F3E0-4AA6-9988-E75B1384767C}" srcOrd="1" destOrd="0" presId="urn:microsoft.com/office/officeart/2005/8/layout/list1"/>
    <dgm:cxn modelId="{8D0B14E7-C066-4571-A3A6-74A8AC511284}" type="presParOf" srcId="{F144AB7E-74B8-4640-8AFA-92947FC2A4DF}" destId="{0E5A7799-2EDB-4D95-B57D-F6902B9DDD91}" srcOrd="5" destOrd="0" presId="urn:microsoft.com/office/officeart/2005/8/layout/list1"/>
    <dgm:cxn modelId="{77DC1C72-3B27-44EC-8EC4-DED432CEDCF9}" type="presParOf" srcId="{F144AB7E-74B8-4640-8AFA-92947FC2A4DF}" destId="{76D017FA-33EB-447F-AFE5-E85E2DE0DCA7}" srcOrd="6" destOrd="0" presId="urn:microsoft.com/office/officeart/2005/8/layout/list1"/>
    <dgm:cxn modelId="{042F4B55-9070-463A-A5DA-2BE3724CA61C}" type="presParOf" srcId="{F144AB7E-74B8-4640-8AFA-92947FC2A4DF}" destId="{093FDBFF-D11C-469E-A3E8-E5B5CD7DB539}" srcOrd="7" destOrd="0" presId="urn:microsoft.com/office/officeart/2005/8/layout/list1"/>
    <dgm:cxn modelId="{3716A691-D0E6-4E46-B90B-4EE6640FED36}" type="presParOf" srcId="{F144AB7E-74B8-4640-8AFA-92947FC2A4DF}" destId="{797EFA47-39E9-4DE6-A591-8B22532FBE3C}" srcOrd="8" destOrd="0" presId="urn:microsoft.com/office/officeart/2005/8/layout/list1"/>
    <dgm:cxn modelId="{5A53B196-EB10-41FD-A512-EC1A5030B9D3}" type="presParOf" srcId="{797EFA47-39E9-4DE6-A591-8B22532FBE3C}" destId="{313D2191-E085-439E-BC8E-B6839BD83B6B}" srcOrd="0" destOrd="0" presId="urn:microsoft.com/office/officeart/2005/8/layout/list1"/>
    <dgm:cxn modelId="{3C61BAD5-B106-4360-882B-FA6F337DBDA7}" type="presParOf" srcId="{797EFA47-39E9-4DE6-A591-8B22532FBE3C}" destId="{29102CE7-A9F2-477D-97C9-604B820CEC12}" srcOrd="1" destOrd="0" presId="urn:microsoft.com/office/officeart/2005/8/layout/list1"/>
    <dgm:cxn modelId="{5F7A7949-D67A-44E7-8944-D644219600CB}" type="presParOf" srcId="{F144AB7E-74B8-4640-8AFA-92947FC2A4DF}" destId="{6ED376E9-61D1-4BF8-99D4-24D76AD656CB}" srcOrd="9" destOrd="0" presId="urn:microsoft.com/office/officeart/2005/8/layout/list1"/>
    <dgm:cxn modelId="{2C8761DE-2210-4A85-8A9E-4EB706B68DAF}" type="presParOf" srcId="{F144AB7E-74B8-4640-8AFA-92947FC2A4DF}" destId="{AD898DD6-4CC0-4CD6-9E95-FF172C50C3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3810B-E450-48B2-A0B8-E9D84E9BACE9}">
      <dsp:nvSpPr>
        <dsp:cNvPr id="0" name=""/>
        <dsp:cNvSpPr/>
      </dsp:nvSpPr>
      <dsp:spPr>
        <a:xfrm>
          <a:off x="0" y="182503"/>
          <a:ext cx="9603250" cy="682110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solidFill>
                <a:srgbClr val="FF0000"/>
              </a:solidFill>
            </a:rPr>
            <a:t>지도학습</a:t>
          </a:r>
        </a:p>
      </dsp:txBody>
      <dsp:txXfrm>
        <a:off x="33298" y="215801"/>
        <a:ext cx="9536654" cy="615514"/>
      </dsp:txXfrm>
    </dsp:sp>
    <dsp:sp modelId="{AD550C42-2DEE-40C2-AAA8-36F8441DB4AD}">
      <dsp:nvSpPr>
        <dsp:cNvPr id="0" name=""/>
        <dsp:cNvSpPr/>
      </dsp:nvSpPr>
      <dsp:spPr>
        <a:xfrm>
          <a:off x="0" y="864613"/>
          <a:ext cx="960325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903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700" kern="1200" dirty="0"/>
            <a:t>훈련 데이터와 출력 사이의 연관성을 매핑해 학습하고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학습하지 않은 데이터에 적용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700" kern="1200" dirty="0"/>
            <a:t>분류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회귀는 지도 학습 알고리즘의 두 가지 주요 유형 </a:t>
          </a:r>
        </a:p>
      </dsp:txBody>
      <dsp:txXfrm>
        <a:off x="0" y="864613"/>
        <a:ext cx="9603250" cy="819720"/>
      </dsp:txXfrm>
    </dsp:sp>
    <dsp:sp modelId="{BF9E4BED-A4BC-4587-A96F-831AD9B815FB}">
      <dsp:nvSpPr>
        <dsp:cNvPr id="0" name=""/>
        <dsp:cNvSpPr/>
      </dsp:nvSpPr>
      <dsp:spPr>
        <a:xfrm>
          <a:off x="0" y="1684333"/>
          <a:ext cx="9603250" cy="68211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solidFill>
                <a:schemeClr val="tx1"/>
              </a:solidFill>
            </a:rPr>
            <a:t>비지도학습</a:t>
          </a:r>
        </a:p>
      </dsp:txBody>
      <dsp:txXfrm>
        <a:off x="33298" y="1717631"/>
        <a:ext cx="9536654" cy="615514"/>
      </dsp:txXfrm>
    </dsp:sp>
    <dsp:sp modelId="{419992E3-B76C-4C4A-ADB7-3ED3025EDA35}">
      <dsp:nvSpPr>
        <dsp:cNvPr id="0" name=""/>
        <dsp:cNvSpPr/>
      </dsp:nvSpPr>
      <dsp:spPr>
        <a:xfrm>
          <a:off x="0" y="2366443"/>
          <a:ext cx="960325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903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700" kern="1200" dirty="0"/>
            <a:t>입력과 출력 레이블을 연관시키지 않고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입력 데이터에 내재된 잠재적 패턴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관계 등 학습 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700" kern="1200" dirty="0"/>
            <a:t>군집화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차원 축소 등</a:t>
          </a:r>
        </a:p>
      </dsp:txBody>
      <dsp:txXfrm>
        <a:off x="0" y="2366443"/>
        <a:ext cx="9603250" cy="819720"/>
      </dsp:txXfrm>
    </dsp:sp>
    <dsp:sp modelId="{E3D87C45-6B3B-49B1-A005-828210382B46}">
      <dsp:nvSpPr>
        <dsp:cNvPr id="0" name=""/>
        <dsp:cNvSpPr/>
      </dsp:nvSpPr>
      <dsp:spPr>
        <a:xfrm>
          <a:off x="0" y="3186163"/>
          <a:ext cx="9603250" cy="682110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solidFill>
                <a:schemeClr val="tx1"/>
              </a:solidFill>
            </a:rPr>
            <a:t>강화학습</a:t>
          </a:r>
        </a:p>
      </dsp:txBody>
      <dsp:txXfrm>
        <a:off x="33298" y="3219461"/>
        <a:ext cx="9536654" cy="615514"/>
      </dsp:txXfrm>
    </dsp:sp>
    <dsp:sp modelId="{88313D94-9778-4043-935D-5D2A7439F828}">
      <dsp:nvSpPr>
        <dsp:cNvPr id="0" name=""/>
        <dsp:cNvSpPr/>
      </dsp:nvSpPr>
      <dsp:spPr>
        <a:xfrm>
          <a:off x="0" y="3868273"/>
          <a:ext cx="9603250" cy="751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903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700" kern="1200" dirty="0"/>
            <a:t>중심 주체인 에이전트를 일정 기간 환경과 상호 작용하면서 보상</a:t>
          </a:r>
          <a:r>
            <a:rPr lang="en-US" altLang="ko-KR" sz="1700" kern="1200" dirty="0"/>
            <a:t>/</a:t>
          </a:r>
          <a:r>
            <a:rPr lang="ko-KR" altLang="en-US" sz="1700" kern="1200" dirty="0"/>
            <a:t>벌칙에 기초해 전략</a:t>
          </a:r>
          <a:r>
            <a:rPr lang="en-US" altLang="ko-KR" sz="1700" kern="1200" dirty="0"/>
            <a:t>/</a:t>
          </a:r>
          <a:r>
            <a:rPr lang="ko-KR" altLang="en-US" sz="1700" kern="1200" dirty="0"/>
            <a:t>정책을 반복적으로 배우고 바꾸며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보상을 극대화하도록 훈련함</a:t>
          </a:r>
        </a:p>
      </dsp:txBody>
      <dsp:txXfrm>
        <a:off x="0" y="3868273"/>
        <a:ext cx="9603250" cy="751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9BB96-4D3F-4CA9-AC3B-01604D4DB0EB}">
      <dsp:nvSpPr>
        <dsp:cNvPr id="0" name=""/>
        <dsp:cNvSpPr/>
      </dsp:nvSpPr>
      <dsp:spPr>
        <a:xfrm>
          <a:off x="0" y="262054"/>
          <a:ext cx="105156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가장 많이 쓰이는 프레임워크</a:t>
          </a:r>
          <a:r>
            <a:rPr lang="en-US" altLang="ko-KR" sz="1400" kern="1200" dirty="0"/>
            <a:t>, Static Graph(</a:t>
          </a:r>
          <a:r>
            <a:rPr lang="ko-KR" altLang="en-US" sz="1400" kern="1200" dirty="0"/>
            <a:t>모델을 구축하고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같은 그래프를 학습 시 반복적 사용</a:t>
          </a:r>
          <a:r>
            <a:rPr lang="en-US" altLang="ko-KR" sz="1400" kern="1200" dirty="0"/>
            <a:t>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Define-and-Run</a:t>
          </a:r>
          <a:endParaRPr lang="ko-KR" altLang="en-US" sz="1400" kern="1200" dirty="0"/>
        </a:p>
      </dsp:txBody>
      <dsp:txXfrm>
        <a:off x="0" y="262054"/>
        <a:ext cx="10515600" cy="1014300"/>
      </dsp:txXfrm>
    </dsp:sp>
    <dsp:sp modelId="{754A8F47-AB88-4710-899A-0101E1435F3F}">
      <dsp:nvSpPr>
        <dsp:cNvPr id="0" name=""/>
        <dsp:cNvSpPr/>
      </dsp:nvSpPr>
      <dsp:spPr>
        <a:xfrm>
          <a:off x="525780" y="55414"/>
          <a:ext cx="7360920" cy="41328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/>
              </a:solidFill>
            </a:rPr>
            <a:t>텐서플로</a:t>
          </a:r>
          <a:r>
            <a:rPr lang="en-US" altLang="ko-KR" sz="1400" kern="1200" dirty="0">
              <a:solidFill>
                <a:schemeClr val="tx1"/>
              </a:solidFill>
            </a:rPr>
            <a:t>(TensorFlow)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545955" y="75589"/>
        <a:ext cx="7320570" cy="372930"/>
      </dsp:txXfrm>
    </dsp:sp>
    <dsp:sp modelId="{76D017FA-33EB-447F-AFE5-E85E2DE0DCA7}">
      <dsp:nvSpPr>
        <dsp:cNvPr id="0" name=""/>
        <dsp:cNvSpPr/>
      </dsp:nvSpPr>
      <dsp:spPr>
        <a:xfrm>
          <a:off x="0" y="1558595"/>
          <a:ext cx="10515600" cy="683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최소한의 코드로 효율적인 딥러닝 모델을 구축할 수 있는 고수준 </a:t>
          </a:r>
          <a:r>
            <a:rPr lang="en-US" altLang="ko-KR" sz="1400" kern="1200" dirty="0"/>
            <a:t>API</a:t>
          </a:r>
          <a:r>
            <a:rPr lang="ko-KR" altLang="en-US" sz="1400" kern="1200" dirty="0"/>
            <a:t> 제공</a:t>
          </a:r>
        </a:p>
      </dsp:txBody>
      <dsp:txXfrm>
        <a:off x="0" y="1558595"/>
        <a:ext cx="10515600" cy="683550"/>
      </dsp:txXfrm>
    </dsp:sp>
    <dsp:sp modelId="{12D899D1-F3E0-4AA6-9988-E75B1384767C}">
      <dsp:nvSpPr>
        <dsp:cNvPr id="0" name=""/>
        <dsp:cNvSpPr/>
      </dsp:nvSpPr>
      <dsp:spPr>
        <a:xfrm>
          <a:off x="525780" y="1351954"/>
          <a:ext cx="7360920" cy="41328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/>
              </a:solidFill>
            </a:rPr>
            <a:t>케라스</a:t>
          </a:r>
          <a:r>
            <a:rPr lang="en-US" altLang="ko-KR" sz="1400" kern="1200" dirty="0">
              <a:solidFill>
                <a:schemeClr val="tx1"/>
              </a:solidFill>
            </a:rPr>
            <a:t>(</a:t>
          </a:r>
          <a:r>
            <a:rPr lang="en-US" altLang="ko-KR" sz="1400" kern="1200" dirty="0" err="1">
              <a:solidFill>
                <a:schemeClr val="tx1"/>
              </a:solidFill>
            </a:rPr>
            <a:t>Keras</a:t>
          </a:r>
          <a:r>
            <a:rPr lang="en-US" altLang="ko-KR" sz="1400" kern="1200" dirty="0">
              <a:solidFill>
                <a:schemeClr val="tx1"/>
              </a:solidFill>
            </a:rPr>
            <a:t>)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545955" y="1372129"/>
        <a:ext cx="7320570" cy="372930"/>
      </dsp:txXfrm>
    </dsp:sp>
    <dsp:sp modelId="{AD898DD6-4CC0-4CD6-9E95-FF172C50C3C6}">
      <dsp:nvSpPr>
        <dsp:cNvPr id="0" name=""/>
        <dsp:cNvSpPr/>
      </dsp:nvSpPr>
      <dsp:spPr>
        <a:xfrm>
          <a:off x="0" y="2524385"/>
          <a:ext cx="105156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 err="1"/>
            <a:t>텐서플로보다</a:t>
          </a:r>
          <a:r>
            <a:rPr lang="ko-KR" altLang="en-US" sz="1400" kern="1200" dirty="0"/>
            <a:t> 성능이 좋음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코드 간결함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많은 연구 진행 중</a:t>
          </a:r>
          <a:r>
            <a:rPr lang="en-US" altLang="ko-KR" sz="1400" kern="1200" dirty="0"/>
            <a:t>, Dynamic Graph(</a:t>
          </a:r>
          <a:r>
            <a:rPr lang="ko-KR" altLang="en-US" sz="1400" kern="1200" dirty="0"/>
            <a:t>반복마다 새로운 </a:t>
          </a:r>
          <a:r>
            <a:rPr lang="en-US" altLang="ko-KR" sz="1400" kern="1200" dirty="0"/>
            <a:t>graph </a:t>
          </a:r>
          <a:r>
            <a:rPr lang="ko-KR" altLang="en-US" sz="1400" kern="1200" dirty="0"/>
            <a:t>구성 가능</a:t>
          </a:r>
          <a:r>
            <a:rPr lang="en-US" altLang="ko-KR" sz="1400" kern="1200" dirty="0"/>
            <a:t>)</a:t>
          </a:r>
          <a:r>
            <a:rPr lang="ko-KR" altLang="en-US" sz="1400" kern="1200" dirty="0"/>
            <a:t> 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 dirty="0"/>
            <a:t>Define-by-Run</a:t>
          </a:r>
          <a:endParaRPr lang="ko-KR" altLang="en-US" sz="1400" kern="1200" dirty="0"/>
        </a:p>
      </dsp:txBody>
      <dsp:txXfrm>
        <a:off x="0" y="2524385"/>
        <a:ext cx="10515600" cy="1014300"/>
      </dsp:txXfrm>
    </dsp:sp>
    <dsp:sp modelId="{29102CE7-A9F2-477D-97C9-604B820CEC12}">
      <dsp:nvSpPr>
        <dsp:cNvPr id="0" name=""/>
        <dsp:cNvSpPr/>
      </dsp:nvSpPr>
      <dsp:spPr>
        <a:xfrm>
          <a:off x="525780" y="2317745"/>
          <a:ext cx="7360920" cy="41328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/>
              </a:solidFill>
            </a:rPr>
            <a:t>파이토치</a:t>
          </a:r>
          <a:r>
            <a:rPr lang="en-US" altLang="ko-KR" sz="1400" kern="1200" dirty="0">
              <a:solidFill>
                <a:schemeClr val="tx1"/>
              </a:solidFill>
            </a:rPr>
            <a:t>(</a:t>
          </a:r>
          <a:r>
            <a:rPr lang="en-US" altLang="ko-KR" sz="1400" kern="1200" dirty="0" err="1">
              <a:solidFill>
                <a:schemeClr val="tx1"/>
              </a:solidFill>
            </a:rPr>
            <a:t>PyTorch</a:t>
          </a:r>
          <a:r>
            <a:rPr lang="en-US" altLang="ko-KR" sz="1400" kern="1200" dirty="0">
              <a:solidFill>
                <a:schemeClr val="tx1"/>
              </a:solidFill>
            </a:rPr>
            <a:t>)</a:t>
          </a:r>
          <a:endParaRPr lang="ko-KR" altLang="en-US" sz="1400" kern="1200" dirty="0">
            <a:solidFill>
              <a:schemeClr val="tx1"/>
            </a:solidFill>
          </a:endParaRPr>
        </a:p>
      </dsp:txBody>
      <dsp:txXfrm>
        <a:off x="545955" y="2337920"/>
        <a:ext cx="732057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035B2-90D0-4DC4-AE13-DC8D68738C7D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7337A-EFCE-46F7-9667-78ADB1C5B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9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7289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popular-networks/vgg16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ko-KR" altLang="en-US" dirty="0" err="1"/>
              <a:t>적어주기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4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최소제곱법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주어진 데이터로부터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찾기</a:t>
            </a:r>
            <a:endParaRPr lang="en-US" altLang="ko-KR" dirty="0"/>
          </a:p>
          <a:p>
            <a:r>
              <a:rPr lang="ko-KR" altLang="en-US" dirty="0"/>
              <a:t>평균 제곱근 오차 </a:t>
            </a:r>
            <a:r>
              <a:rPr lang="en-US" altLang="ko-KR" dirty="0"/>
              <a:t>– </a:t>
            </a:r>
            <a:r>
              <a:rPr lang="ko-KR" altLang="en-US" dirty="0"/>
              <a:t>실제 값과 예측 값 간의 차이</a:t>
            </a:r>
            <a:r>
              <a:rPr lang="en-US" altLang="ko-KR" dirty="0"/>
              <a:t>(</a:t>
            </a:r>
            <a:r>
              <a:rPr lang="ko-KR" altLang="en-US" dirty="0"/>
              <a:t>이를 최소화 해야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428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Gradient : </a:t>
            </a:r>
            <a:r>
              <a:rPr lang="ko-KR" altLang="en-US" dirty="0"/>
              <a:t>다변수함수의 </a:t>
            </a:r>
            <a:r>
              <a:rPr lang="en-US" altLang="ko-KR" dirty="0"/>
              <a:t>1</a:t>
            </a:r>
            <a:r>
              <a:rPr lang="ko-KR" altLang="en-US" dirty="0"/>
              <a:t>차 미분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손실함수의 기울기를 이용해서 매개변수의 </a:t>
            </a:r>
            <a:r>
              <a:rPr lang="ko-KR" altLang="en-US" dirty="0" err="1"/>
              <a:t>갱신량을</a:t>
            </a:r>
            <a:r>
              <a:rPr lang="ko-KR" altLang="en-US" dirty="0"/>
              <a:t> 계산한다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적절한 </a:t>
            </a:r>
            <a:r>
              <a:rPr lang="en-US" altLang="ko-KR" dirty="0"/>
              <a:t>learning rate</a:t>
            </a:r>
            <a:r>
              <a:rPr lang="ko-KR" altLang="en-US" dirty="0"/>
              <a:t>를 조절하는 것이 중요하며</a:t>
            </a:r>
            <a:r>
              <a:rPr lang="en-US" altLang="ko-KR" dirty="0"/>
              <a:t>, local minima</a:t>
            </a:r>
            <a:r>
              <a:rPr lang="ko-KR" altLang="en-US" dirty="0"/>
              <a:t>에 빠질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정확하게 가중치를 찾지만</a:t>
            </a:r>
            <a:r>
              <a:rPr lang="en-US" altLang="ko-KR" dirty="0"/>
              <a:t>, </a:t>
            </a:r>
            <a:r>
              <a:rPr lang="ko-KR" altLang="en-US" dirty="0"/>
              <a:t>한 번 업데이트 할 때마다 전체 데이터를 미분해야 하므로 </a:t>
            </a:r>
            <a:r>
              <a:rPr lang="ko-KR" altLang="en-US" dirty="0" err="1"/>
              <a:t>계산량이</a:t>
            </a:r>
            <a:r>
              <a:rPr lang="ko-KR" altLang="en-US" dirty="0"/>
              <a:t> 매우 많다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 Jacobian : </a:t>
            </a:r>
            <a:r>
              <a:rPr lang="ko-KR" altLang="en-US" dirty="0" err="1"/>
              <a:t>다변수</a:t>
            </a:r>
            <a:r>
              <a:rPr lang="ko-KR" altLang="en-US" dirty="0"/>
              <a:t> 벡터함수의 </a:t>
            </a:r>
            <a:r>
              <a:rPr lang="ko-KR" altLang="en-US" dirty="0" err="1"/>
              <a:t>일차미분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Adagrad</a:t>
            </a:r>
            <a:r>
              <a:rPr lang="ko-KR" altLang="en-US" dirty="0"/>
              <a:t>의 변수란</a:t>
            </a:r>
            <a:r>
              <a:rPr lang="en-US" altLang="ko-KR" dirty="0"/>
              <a:t>? </a:t>
            </a:r>
            <a:r>
              <a:rPr lang="ko-KR" altLang="en-US" dirty="0"/>
              <a:t>가중치</a:t>
            </a:r>
            <a:r>
              <a:rPr lang="en-US" altLang="ko-KR" dirty="0"/>
              <a:t>(W) </a:t>
            </a:r>
            <a:r>
              <a:rPr lang="ko-KR" altLang="en-US" dirty="0"/>
              <a:t>벡터의 하나의 값</a:t>
            </a:r>
            <a:r>
              <a:rPr lang="en-US" altLang="ko-KR" dirty="0"/>
              <a:t>(w[</a:t>
            </a:r>
            <a:r>
              <a:rPr lang="en-US" altLang="ko-KR" dirty="0" err="1"/>
              <a:t>i</a:t>
            </a:r>
            <a:r>
              <a:rPr lang="en-US" altLang="ko-KR" dirty="0"/>
              <a:t>])</a:t>
            </a:r>
            <a:r>
              <a:rPr lang="ko-KR" altLang="en-US" dirty="0"/>
              <a:t>를 의미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많이 변화한 변수는 </a:t>
            </a:r>
            <a:r>
              <a:rPr lang="ko-KR" altLang="en-US" dirty="0" err="1"/>
              <a:t>최적값에</a:t>
            </a:r>
            <a:r>
              <a:rPr lang="ko-KR" altLang="en-US" dirty="0"/>
              <a:t> 근접했을 것이라 가정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감소</a:t>
            </a:r>
            <a:r>
              <a:rPr lang="en-US" altLang="ko-KR" dirty="0"/>
              <a:t>, </a:t>
            </a:r>
            <a:r>
              <a:rPr lang="ko-KR" altLang="en-US" dirty="0"/>
              <a:t>세밀하게 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5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Hessian : </a:t>
            </a:r>
            <a:r>
              <a:rPr lang="ko-KR" altLang="en-US" dirty="0"/>
              <a:t>다변수함수의 </a:t>
            </a:r>
            <a:r>
              <a:rPr lang="ko-KR" altLang="en-US" dirty="0" err="1"/>
              <a:t>이차미분</a:t>
            </a:r>
            <a:endParaRPr lang="en-US" altLang="ko-KR" dirty="0"/>
          </a:p>
          <a:p>
            <a:r>
              <a:rPr lang="en-US" altLang="ko-KR" dirty="0"/>
              <a:t>Saddle – free : </a:t>
            </a:r>
            <a:r>
              <a:rPr lang="ko-KR" altLang="en-US" dirty="0"/>
              <a:t>일차미분의 부호에 의해서만 탐색 방향이 결정됨</a:t>
            </a:r>
            <a:r>
              <a:rPr lang="en-US" altLang="ko-KR" dirty="0"/>
              <a:t>(</a:t>
            </a:r>
            <a:r>
              <a:rPr lang="ko-KR" altLang="en-US" dirty="0"/>
              <a:t>절대값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3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https://bskyvision.com/822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42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61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가장 단순한 신경망 구조 </a:t>
            </a:r>
            <a:r>
              <a:rPr lang="en-US" altLang="ko-KR" dirty="0"/>
              <a:t>- </a:t>
            </a:r>
            <a:r>
              <a:rPr lang="ko-KR" altLang="en-US" dirty="0" err="1"/>
              <a:t>퍼셉트론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ax+b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를 기울기</a:t>
            </a:r>
            <a:r>
              <a:rPr lang="en-US" altLang="ko-KR" dirty="0"/>
              <a:t>, b</a:t>
            </a:r>
            <a:r>
              <a:rPr lang="ko-KR" altLang="en-US" dirty="0"/>
              <a:t>를 </a:t>
            </a:r>
            <a:r>
              <a:rPr lang="en-US" altLang="ko-KR" dirty="0"/>
              <a:t>y</a:t>
            </a:r>
            <a:r>
              <a:rPr lang="ko-KR" altLang="en-US" dirty="0"/>
              <a:t>절편이라고 불렀는데</a:t>
            </a:r>
            <a:r>
              <a:rPr lang="en-US" altLang="ko-KR" dirty="0"/>
              <a:t>, </a:t>
            </a:r>
            <a:r>
              <a:rPr lang="ko-KR" altLang="en-US" dirty="0"/>
              <a:t>이를 가중치</a:t>
            </a:r>
            <a:r>
              <a:rPr lang="en-US" altLang="ko-KR" dirty="0"/>
              <a:t>(w)</a:t>
            </a:r>
            <a:r>
              <a:rPr lang="ko-KR" altLang="en-US" dirty="0"/>
              <a:t>와 바이어스</a:t>
            </a:r>
            <a:r>
              <a:rPr lang="en-US" altLang="ko-KR" dirty="0"/>
              <a:t>(b)</a:t>
            </a:r>
            <a:r>
              <a:rPr lang="ko-KR" altLang="en-US" dirty="0"/>
              <a:t>라고 부름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다수의 신호를 받아서 하나의 신호를 출력한다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가중치</a:t>
            </a:r>
            <a:r>
              <a:rPr lang="en-US" altLang="ko-KR" dirty="0"/>
              <a:t>(</a:t>
            </a:r>
            <a:r>
              <a:rPr lang="ko-KR" altLang="en-US" dirty="0"/>
              <a:t>각 신호의 중요도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는 각각의 입력 신호에 할당되며</a:t>
            </a:r>
            <a:r>
              <a:rPr lang="en-US" altLang="ko-KR" dirty="0"/>
              <a:t>, </a:t>
            </a:r>
            <a:r>
              <a:rPr lang="ko-KR" altLang="en-US" dirty="0"/>
              <a:t>신호의 종합은 </a:t>
            </a:r>
            <a:r>
              <a:rPr lang="ko-KR" altLang="en-US" dirty="0" err="1"/>
              <a:t>임계값</a:t>
            </a:r>
            <a:r>
              <a:rPr lang="en-US" altLang="ko-KR" dirty="0"/>
              <a:t>(activation function)</a:t>
            </a:r>
            <a:r>
              <a:rPr lang="ko-KR" altLang="en-US" dirty="0"/>
              <a:t>에 따라 출력이 결정된다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Bias : </a:t>
            </a:r>
            <a:r>
              <a:rPr lang="ko-KR" altLang="en-US" dirty="0" err="1"/>
              <a:t>임계값</a:t>
            </a:r>
            <a:r>
              <a:rPr lang="en-US" altLang="ko-KR" dirty="0"/>
              <a:t>, </a:t>
            </a:r>
            <a:r>
              <a:rPr lang="ko-KR" altLang="en-US" dirty="0"/>
              <a:t>값이 높을수록 기준이 엄격함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모델이 일반화될 수 있으나 </a:t>
            </a:r>
            <a:r>
              <a:rPr lang="en-US" altLang="ko-KR" dirty="0"/>
              <a:t>underfitting </a:t>
            </a:r>
            <a:r>
              <a:rPr lang="ko-KR" altLang="en-US" dirty="0"/>
              <a:t>발생 가능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임계값이</a:t>
            </a:r>
            <a:r>
              <a:rPr lang="ko-KR" altLang="en-US" dirty="0"/>
              <a:t> 작을수록 </a:t>
            </a:r>
            <a:r>
              <a:rPr lang="en-US" altLang="ko-KR" dirty="0"/>
              <a:t>overfitting </a:t>
            </a:r>
            <a:r>
              <a:rPr lang="ko-KR" altLang="en-US" dirty="0"/>
              <a:t>발생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7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https://blog.naver.com/PostView.nhn?blogId=ckdgus1433&amp;logNo=221594203319</a:t>
            </a:r>
          </a:p>
          <a:p>
            <a:r>
              <a:rPr lang="ko-KR" altLang="en-US" dirty="0"/>
              <a:t>일반화된 모델</a:t>
            </a:r>
            <a:r>
              <a:rPr lang="en-US" altLang="ko-KR" dirty="0"/>
              <a:t>(</a:t>
            </a:r>
            <a:r>
              <a:rPr lang="ko-KR" altLang="en-US" dirty="0"/>
              <a:t>가운데</a:t>
            </a:r>
            <a:r>
              <a:rPr lang="en-US" altLang="ko-KR" dirty="0"/>
              <a:t>)</a:t>
            </a:r>
            <a:r>
              <a:rPr lang="ko-KR" altLang="en-US" dirty="0"/>
              <a:t>을 선택하는 것이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33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출력층</a:t>
            </a:r>
            <a:r>
              <a:rPr lang="ko-KR" altLang="en-US" dirty="0"/>
              <a:t> 구조 대신</a:t>
            </a:r>
            <a:endParaRPr lang="en-US" altLang="ko-KR" dirty="0"/>
          </a:p>
          <a:p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출력층</a:t>
            </a:r>
            <a:r>
              <a:rPr lang="ko-KR" altLang="en-US" dirty="0"/>
              <a:t> 구조 사용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06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임의의 가중치를 선언하고 최소 제곱법을 통해 오차를 구한 뒤</a:t>
            </a:r>
            <a:r>
              <a:rPr lang="en-US" altLang="ko-KR" dirty="0"/>
              <a:t>, </a:t>
            </a:r>
            <a:r>
              <a:rPr lang="ko-KR" altLang="en-US" dirty="0"/>
              <a:t>이 오차가 최소인 지점으로 계속해서 조금씩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오차가 최소가 되는 점</a:t>
            </a:r>
            <a:r>
              <a:rPr lang="en-US" altLang="ko-KR" dirty="0"/>
              <a:t>(</a:t>
            </a:r>
            <a:r>
              <a:rPr lang="ko-KR" altLang="en-US" dirty="0"/>
              <a:t>미분했을 때 기울기가 </a:t>
            </a:r>
            <a:r>
              <a:rPr lang="en-US" altLang="ko-KR" dirty="0"/>
              <a:t>0</a:t>
            </a:r>
            <a:r>
              <a:rPr lang="ko-KR" altLang="en-US" dirty="0"/>
              <a:t>이 되는 지점</a:t>
            </a:r>
            <a:r>
              <a:rPr lang="en-US" altLang="ko-KR" dirty="0"/>
              <a:t>)</a:t>
            </a:r>
            <a:r>
              <a:rPr lang="ko-KR" altLang="en-US" dirty="0"/>
              <a:t>을 찾으면 그것이 우리가 알고자 하는 답이다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https://m.blog.naver.com/samsjang/221033626685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8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58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임의의 가중치를 선언하고 최소 제곱법을 통해 오차를 구한 뒤</a:t>
            </a:r>
            <a:r>
              <a:rPr lang="en-US" altLang="ko-KR" dirty="0"/>
              <a:t>, </a:t>
            </a:r>
            <a:r>
              <a:rPr lang="ko-KR" altLang="en-US" dirty="0"/>
              <a:t>이 오차가 최소인 지점으로 계속해서 조금씩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오차가 최소가 되는 점</a:t>
            </a:r>
            <a:r>
              <a:rPr lang="en-US" altLang="ko-KR" dirty="0"/>
              <a:t>(</a:t>
            </a:r>
            <a:r>
              <a:rPr lang="ko-KR" altLang="en-US" dirty="0"/>
              <a:t>미분했을 때 기울기가 </a:t>
            </a:r>
            <a:r>
              <a:rPr lang="en-US" altLang="ko-KR" dirty="0"/>
              <a:t>0</a:t>
            </a:r>
            <a:r>
              <a:rPr lang="ko-KR" altLang="en-US" dirty="0"/>
              <a:t>이 되는 지점</a:t>
            </a:r>
            <a:r>
              <a:rPr lang="en-US" altLang="ko-KR" dirty="0"/>
              <a:t>)</a:t>
            </a:r>
            <a:r>
              <a:rPr lang="ko-KR" altLang="en-US" dirty="0"/>
              <a:t>을 찾으면 그것이 우리가 알고자 하는 답이다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https://m.blog.naver.com/samsjang/221033626685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8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임의의 가중치를 선언하고 최소 제곱법을 통해 오차를 구한 뒤</a:t>
            </a:r>
            <a:r>
              <a:rPr lang="en-US" altLang="ko-KR" dirty="0"/>
              <a:t>, </a:t>
            </a:r>
            <a:r>
              <a:rPr lang="ko-KR" altLang="en-US" dirty="0"/>
              <a:t>이 오차가 최소인 지점으로 계속해서 조금씩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오차가 최소가 되는 점</a:t>
            </a:r>
            <a:r>
              <a:rPr lang="en-US" altLang="ko-KR" dirty="0"/>
              <a:t>(</a:t>
            </a:r>
            <a:r>
              <a:rPr lang="ko-KR" altLang="en-US" dirty="0"/>
              <a:t>미분했을 때 기울기가 </a:t>
            </a:r>
            <a:r>
              <a:rPr lang="en-US" altLang="ko-KR" dirty="0"/>
              <a:t>0</a:t>
            </a:r>
            <a:r>
              <a:rPr lang="ko-KR" altLang="en-US" dirty="0"/>
              <a:t>이 되는 지점</a:t>
            </a:r>
            <a:r>
              <a:rPr lang="en-US" altLang="ko-KR" dirty="0"/>
              <a:t>)</a:t>
            </a:r>
            <a:r>
              <a:rPr lang="ko-KR" altLang="en-US" dirty="0"/>
              <a:t>을 찾으면 그것이 우리가 알고자 하는 답이다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https://m.blog.naver.com/samsjang/221033626685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588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임의의 가중치를 선언하고 최소 제곱법을 통해 오차를 구한 뒤</a:t>
            </a:r>
            <a:r>
              <a:rPr lang="en-US" altLang="ko-KR" dirty="0"/>
              <a:t>, </a:t>
            </a:r>
            <a:r>
              <a:rPr lang="ko-KR" altLang="en-US" dirty="0"/>
              <a:t>이 오차가 최소인 지점으로 계속해서 조금씩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오차가 최소가 되는 점</a:t>
            </a:r>
            <a:r>
              <a:rPr lang="en-US" altLang="ko-KR" dirty="0"/>
              <a:t>(</a:t>
            </a:r>
            <a:r>
              <a:rPr lang="ko-KR" altLang="en-US" dirty="0"/>
              <a:t>미분했을 때 기울기가 </a:t>
            </a:r>
            <a:r>
              <a:rPr lang="en-US" altLang="ko-KR" dirty="0"/>
              <a:t>0</a:t>
            </a:r>
            <a:r>
              <a:rPr lang="ko-KR" altLang="en-US" dirty="0"/>
              <a:t>이 되는 지점</a:t>
            </a:r>
            <a:r>
              <a:rPr lang="en-US" altLang="ko-KR" dirty="0"/>
              <a:t>)</a:t>
            </a:r>
            <a:r>
              <a:rPr lang="ko-KR" altLang="en-US" dirty="0"/>
              <a:t>을 찾으면 그것이 우리가 알고자 하는 답이다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은닉층의 </a:t>
            </a:r>
            <a:r>
              <a:rPr lang="en-US" altLang="ko-KR" dirty="0" err="1"/>
              <a:t>Yout</a:t>
            </a:r>
            <a:r>
              <a:rPr lang="en-US" altLang="ko-KR" dirty="0"/>
              <a:t> </a:t>
            </a:r>
            <a:r>
              <a:rPr lang="ko-KR" altLang="en-US" dirty="0"/>
              <a:t>값은 알 수가 없기 때문에 오차 </a:t>
            </a:r>
            <a:r>
              <a:rPr lang="en-US" altLang="ko-KR" dirty="0" err="1"/>
              <a:t>Yout</a:t>
            </a:r>
            <a:r>
              <a:rPr lang="ko-KR" altLang="en-US" dirty="0"/>
              <a:t>부터 시작함</a:t>
            </a:r>
            <a:endParaRPr lang="en-US" altLang="ko-KR" dirty="0"/>
          </a:p>
          <a:p>
            <a:r>
              <a:rPr lang="en-US" altLang="ko-KR" dirty="0"/>
              <a:t>https://m.blog.naver.com/samsjang/221033626685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8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층이 늘어나면서 입력층에 도달하기 전에 기울기가 중간에서 </a:t>
            </a:r>
            <a:r>
              <a:rPr lang="en-US" altLang="ko-KR" dirty="0"/>
              <a:t>0</a:t>
            </a:r>
            <a:r>
              <a:rPr lang="ko-KR" altLang="en-US" dirty="0"/>
              <a:t>이 되어버리는 현상이 발생한다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기울기 값이 사라져버린다</a:t>
            </a:r>
            <a:r>
              <a:rPr lang="en-US" altLang="ko-KR" dirty="0"/>
              <a:t>.) </a:t>
            </a:r>
            <a:r>
              <a:rPr lang="ko-KR" altLang="en-US" dirty="0"/>
              <a:t>이를 해결하고자 활성화 함수를 </a:t>
            </a:r>
            <a:r>
              <a:rPr lang="en-US" altLang="ko-KR" dirty="0"/>
              <a:t>sigmoid</a:t>
            </a:r>
            <a:r>
              <a:rPr lang="ko-KR" altLang="en-US" dirty="0"/>
              <a:t>가 아닌 다른 함수로 대체하기 시작하였다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https://ardino-lab.com/%ED%95%91%EA%B1%B0-%EC%8A%A4%EB%83%85-%EA%B8%B0%EC%9A%B8%EA%B8%B0-%EC%86%8C%EC%8B%A4%EC%9D%B4%EB%9E%80/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296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기울기 소실 문제를 해결하기 위한 방법</a:t>
            </a:r>
            <a:endParaRPr lang="en-US" altLang="ko-KR" dirty="0"/>
          </a:p>
          <a:p>
            <a:r>
              <a:rPr lang="en-US" altLang="ko-KR" dirty="0"/>
              <a:t>https://medium.com/@shrutijadon10104776/survey-on-activation-functions-for-deep-learning-9689331ba092</a:t>
            </a:r>
          </a:p>
          <a:p>
            <a:r>
              <a:rPr lang="ko-KR" altLang="en-US" dirty="0"/>
              <a:t>도서 </a:t>
            </a:r>
            <a:r>
              <a:rPr lang="en-US" altLang="ko-KR" dirty="0"/>
              <a:t>– </a:t>
            </a:r>
            <a:r>
              <a:rPr lang="ko-KR" altLang="en-US" dirty="0"/>
              <a:t>신경망과 심층학습</a:t>
            </a:r>
            <a:endParaRPr lang="en-US" altLang="ko-KR" dirty="0"/>
          </a:p>
          <a:p>
            <a:r>
              <a:rPr lang="en-US" altLang="ko-KR" dirty="0"/>
              <a:t>Rectified Linear Units Improve Restricted Boltzmann Machines –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4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기울기 소실 문제를 해결하기 위한 방법</a:t>
            </a:r>
            <a:endParaRPr lang="en-US" altLang="ko-KR" dirty="0"/>
          </a:p>
          <a:p>
            <a:r>
              <a:rPr lang="en-US" altLang="ko-KR" dirty="0"/>
              <a:t>https://yeomko.tistory.com/39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Fast and Accurate Deep Network Learning by Exponential Linear Units (ELUs)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Mish: A Self Regularized Non-Monotonic Activation Function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41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공분산 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확률론과 통계학에서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공분산은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확률변수의 상관정도를 나타내는 값이다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예를 들어 </a:t>
            </a:r>
            <a:r>
              <a:rPr lang="en-US" altLang="ko-KR" dirty="0"/>
              <a:t>sigmoid activation</a:t>
            </a:r>
            <a:r>
              <a:rPr lang="ko-KR" altLang="en-US" dirty="0"/>
              <a:t>의 입력이 평균 </a:t>
            </a:r>
            <a:r>
              <a:rPr lang="en-US" altLang="ko-KR" dirty="0"/>
              <a:t>0, </a:t>
            </a:r>
            <a:r>
              <a:rPr lang="ko-KR" altLang="en-US" dirty="0"/>
              <a:t>분산 </a:t>
            </a:r>
            <a:r>
              <a:rPr lang="en-US" altLang="ko-KR" dirty="0"/>
              <a:t>1</a:t>
            </a:r>
            <a:r>
              <a:rPr lang="ko-KR" altLang="en-US" dirty="0"/>
              <a:t>이라면 출력 부분은 곡선보다는 직선 형태에 가까울 것이다</a:t>
            </a:r>
            <a:r>
              <a:rPr lang="en-US" altLang="ko-KR" dirty="0"/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https://shuuki4.wordpress.com/2016/01/13/batch-normalization-%EC%84%A4%EB%AA%85-%EB%B0%8F-%EA%B5%AC%ED%98%84/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Normalization: Accelerating Deep Network Training by Reducing Internal Covariate Shift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261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 : </a:t>
            </a:r>
            <a:r>
              <a:rPr lang="ko-KR" altLang="en-US" dirty="0"/>
              <a:t>시각적 영상을 분석하는데 사용되는 심층 신경망의 한 종류</a:t>
            </a:r>
            <a:endParaRPr lang="en-US" altLang="ko-KR" dirty="0"/>
          </a:p>
          <a:p>
            <a:r>
              <a:rPr lang="ko-KR" altLang="en-US" dirty="0"/>
              <a:t>크게 </a:t>
            </a:r>
            <a:r>
              <a:rPr lang="ko-KR" altLang="en-US" dirty="0" err="1"/>
              <a:t>합성곱층</a:t>
            </a:r>
            <a:r>
              <a:rPr lang="en-US" altLang="ko-KR" dirty="0"/>
              <a:t>(Convolution layer)</a:t>
            </a:r>
            <a:r>
              <a:rPr lang="ko-KR" altLang="en-US" dirty="0"/>
              <a:t>과 </a:t>
            </a:r>
            <a:r>
              <a:rPr lang="ko-KR" altLang="en-US" dirty="0" err="1"/>
              <a:t>풀링층</a:t>
            </a:r>
            <a:r>
              <a:rPr lang="en-US" altLang="ko-KR" dirty="0"/>
              <a:t>(Pooling layer)</a:t>
            </a:r>
            <a:r>
              <a:rPr lang="ko-KR" altLang="en-US" dirty="0"/>
              <a:t>로 구성됨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연산과 함께 사용되는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연산은 정규화 기법 적용이 끝난 뒤에 적용하는 것을 추천합니다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https://lsjsj92.tistory.com/407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88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이미지에서 특징을 추출하는 </a:t>
            </a:r>
            <a:r>
              <a:rPr lang="en-US" altLang="ko-KR" dirty="0"/>
              <a:t>layer(activation map)</a:t>
            </a:r>
          </a:p>
          <a:p>
            <a:r>
              <a:rPr lang="en-US" altLang="ko-KR" dirty="0"/>
              <a:t>Padding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패딩은 결과 값을 작아지는 것을 막아서 특징이 유실되는 것을 막는 것 뿐 아니라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오버피팅도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vanishing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현상을 막기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생성한다고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031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학습의 대상 </a:t>
            </a:r>
            <a:r>
              <a:rPr lang="en-US" altLang="ko-KR" dirty="0"/>
              <a:t>= filter = weight</a:t>
            </a:r>
          </a:p>
          <a:p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</a:t>
            </a:r>
            <a:r>
              <a:rPr lang="ko-KR" altLang="en-US" dirty="0"/>
              <a:t>를 더한 결과가 </a:t>
            </a:r>
            <a:r>
              <a:rPr lang="en-US" altLang="ko-KR" dirty="0"/>
              <a:t>#param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2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 </a:t>
            </a:r>
            <a:r>
              <a:rPr lang="en-US" altLang="ko-KR" dirty="0"/>
              <a:t>: </a:t>
            </a:r>
            <a:r>
              <a:rPr lang="ko-KR" altLang="en-US" dirty="0"/>
              <a:t>먹을 수 있는 모든 음식</a:t>
            </a:r>
            <a:r>
              <a:rPr lang="en-US" altLang="ko-KR" dirty="0"/>
              <a:t>, </a:t>
            </a:r>
            <a:r>
              <a:rPr lang="ko-KR" altLang="en-US" dirty="0"/>
              <a:t>머신 러닝 </a:t>
            </a:r>
            <a:r>
              <a:rPr lang="en-US" altLang="ko-KR" dirty="0"/>
              <a:t>: </a:t>
            </a:r>
            <a:r>
              <a:rPr lang="ko-KR" altLang="en-US" dirty="0"/>
              <a:t>고기 음식</a:t>
            </a:r>
            <a:r>
              <a:rPr lang="en-US" altLang="ko-KR" dirty="0"/>
              <a:t>, </a:t>
            </a:r>
            <a:r>
              <a:rPr lang="ko-KR" altLang="en-US" dirty="0"/>
              <a:t>딥러닝 </a:t>
            </a:r>
            <a:r>
              <a:rPr lang="en-US" altLang="ko-KR" dirty="0"/>
              <a:t>: </a:t>
            </a:r>
            <a:r>
              <a:rPr lang="ko-KR" altLang="en-US" dirty="0"/>
              <a:t>최고급 스테이크</a:t>
            </a:r>
            <a:endParaRPr lang="en-US" altLang="ko-KR" dirty="0"/>
          </a:p>
          <a:p>
            <a:r>
              <a:rPr lang="ko-KR" altLang="en-US" dirty="0"/>
              <a:t>머신 러닝 </a:t>
            </a:r>
            <a:r>
              <a:rPr lang="en-US" altLang="ko-KR" dirty="0"/>
              <a:t>: </a:t>
            </a:r>
            <a:r>
              <a:rPr lang="ko-KR" altLang="en-US" dirty="0"/>
              <a:t>스스로 학습 </a:t>
            </a:r>
            <a:r>
              <a:rPr lang="en-US" altLang="ko-KR" dirty="0"/>
              <a:t>vs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en-US" altLang="ko-KR" dirty="0"/>
              <a:t>https://m.blog.naver.com/pwj6971/221614497987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8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Activation map </a:t>
            </a:r>
            <a:r>
              <a:rPr lang="ko-KR" altLang="en-US" dirty="0"/>
              <a:t>크기를 줄이거나</a:t>
            </a:r>
            <a:r>
              <a:rPr lang="en-US" altLang="ko-KR" dirty="0"/>
              <a:t>, </a:t>
            </a:r>
            <a:r>
              <a:rPr lang="ko-KR" altLang="en-US" dirty="0"/>
              <a:t>특정 데이터를 강조하기 위한 </a:t>
            </a:r>
            <a:r>
              <a:rPr lang="en-US" altLang="ko-KR" dirty="0"/>
              <a:t>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padding</a:t>
            </a:r>
            <a:r>
              <a:rPr lang="ko-KR" altLang="en-US" dirty="0"/>
              <a:t> 있는 경우 </a:t>
            </a:r>
            <a:r>
              <a:rPr lang="en-US" altLang="ko-KR" dirty="0"/>
              <a:t>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1 + (</a:t>
            </a:r>
            <a:r>
              <a:rPr lang="en-US" altLang="ko-KR" dirty="0" err="1"/>
              <a:t>Input_size</a:t>
            </a:r>
            <a:r>
              <a:rPr lang="en-US" altLang="ko-KR" dirty="0"/>
              <a:t> – </a:t>
            </a:r>
            <a:r>
              <a:rPr lang="en-US" altLang="ko-KR" dirty="0" err="1"/>
              <a:t>pool_size</a:t>
            </a:r>
            <a:r>
              <a:rPr lang="en-US" altLang="ko-KR" dirty="0"/>
              <a:t> + padding*2)/strides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20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추출된 특징 값을 </a:t>
            </a:r>
            <a:r>
              <a:rPr lang="en-US" altLang="ko-KR" dirty="0"/>
              <a:t>Neural Network</a:t>
            </a:r>
            <a:r>
              <a:rPr lang="ko-KR" altLang="en-US" dirty="0"/>
              <a:t>에 넣어 최종 분류까지 수행하는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30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문제</a:t>
            </a:r>
            <a:r>
              <a:rPr lang="en-US" altLang="ko-KR" dirty="0"/>
              <a:t>(</a:t>
            </a:r>
            <a:r>
              <a:rPr lang="ko-KR" altLang="en-US" dirty="0"/>
              <a:t>특징 정보 소실</a:t>
            </a:r>
            <a:r>
              <a:rPr lang="en-US" altLang="ko-KR" dirty="0"/>
              <a:t>, </a:t>
            </a:r>
            <a:r>
              <a:rPr lang="ko-KR" altLang="en-US" dirty="0"/>
              <a:t>파라미터 수 증가</a:t>
            </a:r>
            <a:r>
              <a:rPr lang="en-US" altLang="ko-KR" dirty="0"/>
              <a:t>) </a:t>
            </a:r>
            <a:r>
              <a:rPr lang="ko-KR" altLang="en-US" dirty="0"/>
              <a:t>해결을 위해 사용함</a:t>
            </a:r>
            <a:endParaRPr lang="en-US" altLang="ko-KR" dirty="0"/>
          </a:p>
          <a:p>
            <a:r>
              <a:rPr lang="en-US" altLang="ko-KR" dirty="0"/>
              <a:t>Network In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778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GradientBased</a:t>
            </a:r>
            <a:r>
              <a:rPr lang="en-US" altLang="ko-KR" dirty="0"/>
              <a:t> Learning Applied to Document Recognition(31000)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62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ImageNet Classification with Deep Convolutional Neural Networks(74000)</a:t>
            </a:r>
          </a:p>
          <a:p>
            <a:r>
              <a:rPr lang="en-US" altLang="ko-KR" dirty="0" err="1"/>
              <a:t>Output_size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33page </a:t>
            </a:r>
            <a:r>
              <a:rPr lang="ko-KR" altLang="en-US" dirty="0"/>
              <a:t>식 참고</a:t>
            </a:r>
            <a:endParaRPr lang="en-US" altLang="ko-KR" dirty="0"/>
          </a:p>
          <a:p>
            <a:r>
              <a:rPr lang="en-US" altLang="ko-KR" dirty="0"/>
              <a:t>#param = 32page </a:t>
            </a:r>
            <a:r>
              <a:rPr lang="ko-KR" altLang="en-US" dirty="0"/>
              <a:t>식 참고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62,378,344 </a:t>
            </a:r>
            <a:r>
              <a:rPr lang="en-US" altLang="ko-KR" dirty="0" err="1"/>
              <a:t>parma</a:t>
            </a:r>
            <a:endParaRPr lang="en-US" altLang="ko-KR" dirty="0"/>
          </a:p>
          <a:p>
            <a:r>
              <a:rPr lang="en-US" altLang="ko-KR" dirty="0"/>
              <a:t>https://medium.com/coinmonks/paper-review-of-alexnet-caffenet-winner-in-ilsvrc-2012-image-classification-b93598314160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42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Visualizing and Understanding Convolutional Networks</a:t>
            </a:r>
            <a:r>
              <a:rPr lang="en-US" altLang="ko-KR" dirty="0"/>
              <a:t>(10000)</a:t>
            </a:r>
          </a:p>
          <a:p>
            <a:r>
              <a:rPr lang="en-US" altLang="ko-KR" dirty="0" err="1"/>
              <a:t>Output_size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33page </a:t>
            </a:r>
            <a:r>
              <a:rPr lang="ko-KR" altLang="en-US" dirty="0"/>
              <a:t>식 참고</a:t>
            </a:r>
            <a:endParaRPr lang="en-US" altLang="ko-KR" dirty="0"/>
          </a:p>
          <a:p>
            <a:r>
              <a:rPr lang="en-US" altLang="ko-KR" dirty="0"/>
              <a:t>#param = 32page </a:t>
            </a:r>
            <a:r>
              <a:rPr lang="ko-KR" altLang="en-US" dirty="0"/>
              <a:t>식 참고</a:t>
            </a:r>
            <a:endParaRPr lang="en-US" altLang="ko-KR" dirty="0"/>
          </a:p>
          <a:p>
            <a:r>
              <a:rPr lang="ko-KR" altLang="en-US" dirty="0"/>
              <a:t>신경망과 심층학습 표</a:t>
            </a:r>
            <a:r>
              <a:rPr lang="en-US" altLang="ko-KR" dirty="0"/>
              <a:t>. 8.1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1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신경망의 깊이를 증가한다는 개발 경향 강조“</a:t>
            </a:r>
            <a:r>
              <a:rPr lang="en-US" altLang="ko-KR" dirty="0"/>
              <a:t>, </a:t>
            </a:r>
            <a:r>
              <a:rPr lang="ko-KR" altLang="en-US" dirty="0"/>
              <a:t>필터의 </a:t>
            </a:r>
            <a:r>
              <a:rPr lang="en-US" altLang="ko-KR" dirty="0"/>
              <a:t>size</a:t>
            </a:r>
            <a:r>
              <a:rPr lang="ko-KR" altLang="en-US" dirty="0"/>
              <a:t>를 줄이고</a:t>
            </a:r>
            <a:r>
              <a:rPr lang="en-US" altLang="ko-KR" dirty="0"/>
              <a:t>, </a:t>
            </a:r>
            <a:r>
              <a:rPr lang="ko-KR" altLang="en-US" dirty="0"/>
              <a:t>대신 깊이를 늘린다</a:t>
            </a:r>
            <a:r>
              <a:rPr lang="en-US" altLang="ko-KR" dirty="0"/>
              <a:t>. -&gt; </a:t>
            </a:r>
            <a:r>
              <a:rPr lang="ko-KR" altLang="en-US" dirty="0"/>
              <a:t>이후</a:t>
            </a:r>
            <a:r>
              <a:rPr lang="en-US" altLang="ko-KR" dirty="0"/>
              <a:t> Model </a:t>
            </a:r>
            <a:r>
              <a:rPr lang="ko-KR" altLang="en-US" dirty="0"/>
              <a:t>반영</a:t>
            </a:r>
            <a:endParaRPr lang="en-US" altLang="ko-KR" dirty="0"/>
          </a:p>
          <a:p>
            <a:r>
              <a:rPr lang="ko-KR" altLang="en-US" dirty="0"/>
              <a:t>하나의 이미지당 </a:t>
            </a:r>
            <a:r>
              <a:rPr lang="en-US" altLang="ko-KR" dirty="0"/>
              <a:t>96MB</a:t>
            </a:r>
            <a:r>
              <a:rPr lang="ko-KR" altLang="en-US" dirty="0"/>
              <a:t>정도 필요함</a:t>
            </a:r>
            <a:r>
              <a:rPr lang="en-US" altLang="ko-KR" dirty="0"/>
              <a:t>, </a:t>
            </a:r>
            <a:r>
              <a:rPr lang="en-US" altLang="ko-KR" dirty="0" err="1"/>
              <a:t>forwar</a:t>
            </a:r>
            <a:r>
              <a:rPr lang="ko-KR" altLang="en-US" dirty="0"/>
              <a:t>만</a:t>
            </a:r>
            <a:r>
              <a:rPr lang="en-US" altLang="ko-KR" dirty="0"/>
              <a:t>. (VGG16), Memory </a:t>
            </a:r>
            <a:r>
              <a:rPr lang="ko-KR" altLang="en-US" dirty="0"/>
              <a:t>많이 잡아먹는 단점</a:t>
            </a:r>
            <a:endParaRPr lang="en-US" altLang="ko-KR" dirty="0"/>
          </a:p>
          <a:p>
            <a:r>
              <a:rPr lang="en-US" altLang="ko-KR" dirty="0"/>
              <a:t>#param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138M</a:t>
            </a:r>
          </a:p>
          <a:p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https://neurohive.io/en/popular-networks/vgg16/</a:t>
            </a:r>
            <a:endParaRPr lang="en-US" altLang="ko-KR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Deep Convolutional Networks for Large-Scale Image Recognition(47000)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32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Deeper with Convolutions(26000)</a:t>
            </a:r>
            <a:endParaRPr lang="en-US" altLang="ko-KR" dirty="0"/>
          </a:p>
          <a:p>
            <a:r>
              <a:rPr lang="en-US" altLang="ko-KR" dirty="0"/>
              <a:t>https://lsjsj92.tistory.com/407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4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Deep Residual Learning for Image Recognition(62000)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36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Squeeze-and-Excitation Networks(4800)</a:t>
            </a:r>
            <a:endParaRPr lang="en-US" altLang="ko-KR" dirty="0"/>
          </a:p>
          <a:p>
            <a:r>
              <a:rPr lang="en-US" altLang="ko-KR" dirty="0"/>
              <a:t>Excitation : </a:t>
            </a:r>
            <a:r>
              <a:rPr lang="ko-KR" altLang="en-US" dirty="0"/>
              <a:t>활성화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5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약인공지능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환경을 구성하고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 상황에서 어떤 판단을 하고 행동을 할지 인공지능 스스로 판단하게 하는 것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강인공지능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더 이상 사람을 모방하지않고 그 자신의 기능을 갖추게 되는 것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https://deepmind.com/alpha-go.html</a:t>
            </a:r>
            <a:br>
              <a:rPr lang="ko-KR" altLang="en-US" dirty="0"/>
            </a:b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https://rereco.co/datalap/terminator-movie-series/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군집화 </a:t>
            </a:r>
            <a:r>
              <a:rPr lang="en-US" altLang="ko-KR" dirty="0"/>
              <a:t>: </a:t>
            </a:r>
            <a:r>
              <a:rPr lang="ko-KR" altLang="en-US" dirty="0"/>
              <a:t>비슷한 거 끼리 </a:t>
            </a:r>
            <a:r>
              <a:rPr lang="en-US" altLang="ko-KR" dirty="0"/>
              <a:t>(</a:t>
            </a:r>
            <a:r>
              <a:rPr lang="ko-KR" altLang="en-US" dirty="0"/>
              <a:t>유클리드 거리 기준으로</a:t>
            </a:r>
            <a:r>
              <a:rPr lang="en-US" altLang="ko-KR" dirty="0"/>
              <a:t>) </a:t>
            </a:r>
            <a:r>
              <a:rPr lang="ko-KR" altLang="en-US" dirty="0"/>
              <a:t>묶기</a:t>
            </a:r>
            <a:endParaRPr lang="en-US" altLang="ko-KR" dirty="0"/>
          </a:p>
          <a:p>
            <a:r>
              <a:rPr lang="ko-KR" altLang="en-US" dirty="0"/>
              <a:t>차원 축소 </a:t>
            </a:r>
            <a:r>
              <a:rPr lang="en-US" altLang="ko-KR" dirty="0"/>
              <a:t>: </a:t>
            </a:r>
            <a:r>
              <a:rPr lang="ko-KR" altLang="en-US" dirty="0"/>
              <a:t>사용 가능한 전체 특성에서 대표적인 특성 세트를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0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책 </a:t>
            </a:r>
            <a:r>
              <a:rPr lang="en-US" altLang="ko-KR" dirty="0"/>
              <a:t>– </a:t>
            </a:r>
            <a:r>
              <a:rPr lang="ko-KR" altLang="en-US" dirty="0" err="1"/>
              <a:t>파이썬을</a:t>
            </a:r>
            <a:r>
              <a:rPr lang="ko-KR" altLang="en-US" dirty="0"/>
              <a:t> 활용한 딥러닝 전이학습</a:t>
            </a:r>
            <a:endParaRPr lang="en-US" altLang="ko-KR" dirty="0"/>
          </a:p>
          <a:p>
            <a:r>
              <a:rPr lang="en-US" altLang="ko-KR" dirty="0"/>
              <a:t>https://eunsukimme.github.io/ml/2019/10/21/Accuracy-Recall-Precision-F1-score/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https://datanetworkanalysis.github.io/2020/04/28/eval_basic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0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데이터에 따라 범주형으로 된 출력 레이블 예측</a:t>
            </a:r>
            <a:endParaRPr lang="en-US" altLang="ko-KR" dirty="0"/>
          </a:p>
          <a:p>
            <a:r>
              <a:rPr lang="ko-KR" altLang="en-US" dirty="0"/>
              <a:t>범주형 자료 </a:t>
            </a:r>
            <a:r>
              <a:rPr lang="en-US" altLang="ko-KR" dirty="0"/>
              <a:t>: </a:t>
            </a:r>
            <a:r>
              <a:rPr lang="ko-KR" altLang="en-US" dirty="0"/>
              <a:t>관측 결과가 몇 개의 범주 또는 항목의 형태로 나타나는 자료</a:t>
            </a:r>
            <a:endParaRPr lang="en-US" altLang="ko-KR" dirty="0"/>
          </a:p>
          <a:p>
            <a:r>
              <a:rPr lang="ko-KR" altLang="en-US" dirty="0"/>
              <a:t>성별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,</a:t>
            </a:r>
            <a:r>
              <a:rPr lang="ko-KR" altLang="en-US" dirty="0"/>
              <a:t>여</a:t>
            </a:r>
            <a:r>
              <a:rPr lang="en-US" altLang="ko-KR" dirty="0"/>
              <a:t>), </a:t>
            </a:r>
            <a:r>
              <a:rPr lang="ko-KR" altLang="en-US" dirty="0"/>
              <a:t>선호도</a:t>
            </a:r>
            <a:r>
              <a:rPr lang="en-US" altLang="ko-KR" dirty="0"/>
              <a:t>(</a:t>
            </a:r>
            <a:r>
              <a:rPr lang="ko-KR" altLang="en-US" dirty="0"/>
              <a:t>좋다</a:t>
            </a:r>
            <a:r>
              <a:rPr lang="en-US" altLang="ko-KR" dirty="0"/>
              <a:t>, </a:t>
            </a:r>
            <a:r>
              <a:rPr lang="ko-KR" altLang="en-US" dirty="0"/>
              <a:t>그렇지 않다</a:t>
            </a:r>
            <a:r>
              <a:rPr lang="en-US" altLang="ko-KR" dirty="0"/>
              <a:t>), </a:t>
            </a:r>
            <a:r>
              <a:rPr lang="ko-KR" altLang="en-US" dirty="0"/>
              <a:t>혈액형</a:t>
            </a:r>
            <a:r>
              <a:rPr lang="en-US" altLang="ko-KR" dirty="0"/>
              <a:t>(A, B, O, AB)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로지스틱 회귀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서포트 벡터 머신</a:t>
            </a:r>
            <a:r>
              <a:rPr lang="en-US" altLang="ko-KR" dirty="0"/>
              <a:t>(SVM), </a:t>
            </a:r>
            <a:r>
              <a:rPr lang="ko-KR" altLang="en-US" dirty="0"/>
              <a:t>신경망</a:t>
            </a:r>
            <a:r>
              <a:rPr lang="en-US" altLang="ko-KR" dirty="0"/>
              <a:t>, </a:t>
            </a: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r>
              <a:rPr lang="en-US" altLang="ko-KR" dirty="0"/>
              <a:t>, k-NN, </a:t>
            </a:r>
            <a:r>
              <a:rPr lang="ko-KR" altLang="en-US" dirty="0"/>
              <a:t>의사결정 트리 등</a:t>
            </a:r>
            <a:endParaRPr lang="en-US" altLang="ko-KR" dirty="0"/>
          </a:p>
          <a:p>
            <a:r>
              <a:rPr lang="ko-KR" altLang="en-US" dirty="0"/>
              <a:t>출력 클래스가 </a:t>
            </a:r>
            <a:r>
              <a:rPr lang="en-US" altLang="ko-KR" dirty="0"/>
              <a:t>2</a:t>
            </a:r>
            <a:r>
              <a:rPr lang="ko-KR" altLang="en-US" dirty="0"/>
              <a:t>개이면 이진 분류 문제라고 하고</a:t>
            </a:r>
            <a:r>
              <a:rPr lang="en-US" altLang="ko-KR" dirty="0"/>
              <a:t>, 2</a:t>
            </a:r>
            <a:r>
              <a:rPr lang="ko-KR" altLang="en-US" dirty="0"/>
              <a:t>개를 초과할 경우 다중 분류 문제라고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연속적인 숫자</a:t>
            </a:r>
            <a:r>
              <a:rPr lang="en-US" altLang="ko-KR" dirty="0"/>
              <a:t>, </a:t>
            </a:r>
            <a:r>
              <a:rPr lang="ko-KR" altLang="en-US" dirty="0"/>
              <a:t>예측 값이 </a:t>
            </a:r>
            <a:r>
              <a:rPr lang="en-US" altLang="ko-KR" dirty="0"/>
              <a:t>float </a:t>
            </a:r>
            <a:r>
              <a:rPr lang="ko-KR" altLang="en-US" dirty="0"/>
              <a:t>형태인 문제들 해결 시 사용함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7337A-EFCE-46F7-9667-78ADB1C5B0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BF68E-FB03-4C35-83FD-11EFD5990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4AA8A3-587E-4882-9240-89053D4A1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30FD8-F471-4697-A92A-D6BC83C3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0BE4-1E20-4F7B-8CC1-78880A98B330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49D1C-08EE-4E4A-9009-FED1734B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07ADD-8112-4779-8880-3746B9D9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8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5639-3493-47F9-B0D1-6582C70C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A0F52C-0223-424F-AF8B-C9499F930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9F8AF-4AC9-47F9-AB98-ACE3236F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45F7-9623-47E4-ADAA-3A41A3C9E44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E60C0-7B1A-4E77-A985-9985C1EC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004E8-D732-40DB-805C-2AE42A60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026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54AF4B-7AF6-4058-8FCF-1F6ABC421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5BE0F-D93C-4C82-9B74-18F443F89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2C539-15DF-40B8-B618-E286DBCF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81056-D095-4EC0-BDEA-1C73C9DF4341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E1DFEA-7971-490D-9B51-E8327842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217ED-1CA3-4F26-8194-32561D4A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8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F8A6B-2DED-4316-B7BA-88A3DB85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A682-D446-44F5-A130-614B18AF6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54890-719C-4634-9086-0B760B9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8F2B6-7449-43FA-9EFC-F3EFE48FA096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4B3DB-3373-4DAF-80FF-FC56E113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76A1D-D177-4925-B571-E5ADF3EF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71CF-3947-429C-9956-4195A472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11E660-F7DA-45ED-9810-69235EFF6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64CF3-5499-43A4-9FC8-CDCC5B97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D989D-4CEE-44F0-B598-1EAE6D21EDA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275FE-ACF7-4743-A90A-887C3A63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04836-3BF5-4D8A-8D02-4BEE7468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6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6017-94A7-4EA6-A069-9EA3905B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613B2-299F-474F-A56E-627BAAD1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58DF77-8807-4579-BEFA-E62032418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1B32D-D7AA-4BF2-B22D-2F0ED612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3F5C-D7A1-4DA6-9152-C82C617260ED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57CDA-8EB6-4922-A459-FE6814DE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CA15E-5D54-4651-B007-688BB61B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6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24D61-1BF7-4FB0-BB08-F10623F5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2F866-F07A-477A-99F5-AC4D48544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338CA-25F2-4C6F-8A42-52C07F41D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075F6B-74D0-4FD4-A2F9-F9BA1C998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C2BD2B-09E0-41B2-A65B-29896778D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3E7940-5C41-4FD1-9618-800D18C4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F35F-941C-429D-971E-144A3A55B4B2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57D2AA-567B-44E8-ADDC-D373D534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CE2FA5-2CE6-4AB8-B8FE-3F46E2C3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1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9E665-B491-426A-A8DD-9C145893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25C6D1-0501-4C2C-AFDD-2496911B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1D90-BF0E-4C26-9B72-B2E6DEBE9396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609A06-799C-4F4B-A2E8-4FC7A448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844EF4-F99C-49E9-AB87-934BC8F5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2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A51F40-616B-4831-9706-728D93BC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D4A5-1A8D-4747-AC64-73E6D3CB5BCF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1A31-2412-47D9-B03A-1E5CDC65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8BA30-003F-4852-965C-CC6D3709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7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836DA-8B0C-48F8-B11D-7950D433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5DEB4-5A0B-44D3-97A7-A9F7B3F25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AA7A8D-546E-4389-B217-F8B1384B9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74E30-D8B9-438A-8FAF-BE23E3EF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D876-FF7F-4BC5-A0C4-01E6B17C1A52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00E77-A619-4B1F-AD1A-A36B4407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29754-8DE4-4B22-99E6-73C2C18C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0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B530E-1843-4D73-8146-E5F477FD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BCE496-2EA5-42FD-9958-EF3E74101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96F54F-AE6A-4D02-A47E-4A157DE10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72666-F99D-45BC-8A00-38785E0A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4FB2-815C-4267-BAAF-7860D4E181E5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FD86B2-632C-4CBE-9AE0-318E362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7ED26-A68A-4E07-9A96-BE5E7D5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1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06E45C-8BA5-4EBB-87B3-10406ACD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42384F-1F99-4EF7-B2E7-7677BA16E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2DC46-C981-4AFA-A94A-86845A592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03BF-6FF2-4B41-81D5-353616D9FFA8}" type="datetime1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94577-AB1F-4BC4-8985-0F39BADFD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CE7D3-AA6A-4D75-B581-147490A08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F9683-D7D3-468A-BC4C-CB8D71569A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4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F0703-59D5-4A08-B034-9D70A5862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딥러닝 </a:t>
            </a:r>
            <a:r>
              <a:rPr lang="en-US" altLang="ko-KR" dirty="0"/>
              <a:t>- Part1_v1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52EB55-A907-4874-8F48-C4167155F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2020-12-08 </a:t>
            </a:r>
            <a:r>
              <a:rPr lang="ko-KR" altLang="en-US" dirty="0"/>
              <a:t>이동환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D35C55-9AC1-409B-BA5D-B32F822BC5E6}"/>
              </a:ext>
            </a:extLst>
          </p:cNvPr>
          <p:cNvGrpSpPr/>
          <p:nvPr/>
        </p:nvGrpSpPr>
        <p:grpSpPr>
          <a:xfrm>
            <a:off x="524503" y="6158165"/>
            <a:ext cx="8211123" cy="452143"/>
            <a:chOff x="250736" y="6234806"/>
            <a:chExt cx="8211123" cy="4521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34B2A6-E0D3-4F03-96AA-76D10077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36" y="6234806"/>
              <a:ext cx="1148856" cy="4521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84CD85-0667-462F-A1D1-9ABADC52FD07}"/>
                </a:ext>
              </a:extLst>
            </p:cNvPr>
            <p:cNvSpPr txBox="1"/>
            <p:nvPr/>
          </p:nvSpPr>
          <p:spPr>
            <a:xfrm>
              <a:off x="1399592" y="6303107"/>
              <a:ext cx="302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과학기술연합대학원대학교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9AECF9-BEDC-467D-B02B-2D007BA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629" y="6234806"/>
              <a:ext cx="925812" cy="44192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175968-BD9B-4F7A-BF73-F90F874C46DF}"/>
                </a:ext>
              </a:extLst>
            </p:cNvPr>
            <p:cNvSpPr txBox="1"/>
            <p:nvPr/>
          </p:nvSpPr>
          <p:spPr>
            <a:xfrm>
              <a:off x="5440822" y="6317617"/>
              <a:ext cx="302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/>
                <a:t>지능로보틱스연구본부</a:t>
              </a:r>
              <a:endParaRPr lang="ko-KR" altLang="en-US" b="1" dirty="0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803ACF-198C-43D9-91B9-21192F64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18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FC35A-6469-4CAA-8C29-38649D6A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선형 회귀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588011-1A45-4C5F-B864-555676736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8" y="1590676"/>
            <a:ext cx="4961905" cy="47656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8E810D-00DC-4EB5-BF4E-5EBA3FB47D8C}"/>
              </a:ext>
            </a:extLst>
          </p:cNvPr>
          <p:cNvSpPr/>
          <p:nvPr/>
        </p:nvSpPr>
        <p:spPr>
          <a:xfrm>
            <a:off x="218648" y="1590674"/>
            <a:ext cx="4961905" cy="14097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6455CB-3B3B-4B70-B308-481D13840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38" y="1590675"/>
            <a:ext cx="6671214" cy="4765676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4A8352C-64AB-491D-9B2C-5487F2BF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6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B3848-1DE0-430A-804E-0141740C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(</a:t>
            </a:r>
            <a:r>
              <a:rPr lang="ko-KR" altLang="en-US" dirty="0"/>
              <a:t>오차 최소화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672C20-3AD2-4C0D-ACDE-1120CD3C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926B-037C-4382-A552-E2935764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2" y="1639094"/>
            <a:ext cx="11077148" cy="4075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173190-C7B9-4169-9807-9597263DFDE4}"/>
              </a:ext>
            </a:extLst>
          </p:cNvPr>
          <p:cNvSpPr/>
          <p:nvPr/>
        </p:nvSpPr>
        <p:spPr>
          <a:xfrm>
            <a:off x="647700" y="4510087"/>
            <a:ext cx="6772275" cy="119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06D0C-B518-4B4D-8A9B-F7108A68BF3F}"/>
              </a:ext>
            </a:extLst>
          </p:cNvPr>
          <p:cNvSpPr txBox="1"/>
          <p:nvPr/>
        </p:nvSpPr>
        <p:spPr>
          <a:xfrm>
            <a:off x="2762249" y="5977493"/>
            <a:ext cx="80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방향은 올바르지만</a:t>
            </a:r>
            <a:r>
              <a:rPr lang="en-US" altLang="ko-KR" dirty="0"/>
              <a:t>,</a:t>
            </a:r>
            <a:r>
              <a:rPr lang="ko-KR" altLang="en-US" dirty="0"/>
              <a:t> 수렴 속도와 </a:t>
            </a:r>
            <a:r>
              <a:rPr lang="en-US" altLang="ko-KR" dirty="0"/>
              <a:t>learning rate</a:t>
            </a:r>
            <a:r>
              <a:rPr lang="ko-KR" altLang="en-US" dirty="0"/>
              <a:t>를 결정하기 어렵다</a:t>
            </a:r>
            <a:r>
              <a:rPr lang="en-US" altLang="ko-KR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DD779A-DD74-4E7C-8C50-85CF968A1734}"/>
              </a:ext>
            </a:extLst>
          </p:cNvPr>
          <p:cNvSpPr/>
          <p:nvPr/>
        </p:nvSpPr>
        <p:spPr>
          <a:xfrm>
            <a:off x="7962900" y="4529137"/>
            <a:ext cx="3581400" cy="1195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1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D3182-7D3F-42B9-9D92-552014F6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경사 </a:t>
            </a:r>
            <a:r>
              <a:rPr lang="ko-KR" altLang="en-US" dirty="0" err="1"/>
              <a:t>하강법</a:t>
            </a:r>
            <a:r>
              <a:rPr lang="en-US" altLang="ko-KR" dirty="0"/>
              <a:t>(1</a:t>
            </a:r>
            <a:r>
              <a:rPr lang="ko-KR" altLang="en-US" dirty="0"/>
              <a:t>차 미분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8F793-7206-4FB2-858C-F43E1F77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4F980B-BC3C-44F7-B902-1CAFFB450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58044"/>
              </p:ext>
            </p:extLst>
          </p:nvPr>
        </p:nvGraphicFramePr>
        <p:xfrm>
          <a:off x="588168" y="1690688"/>
          <a:ext cx="11222832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132">
                  <a:extLst>
                    <a:ext uri="{9D8B030D-6E8A-4147-A177-3AD203B41FA5}">
                      <a16:colId xmlns:a16="http://schemas.microsoft.com/office/drawing/2014/main" val="4168053989"/>
                    </a:ext>
                  </a:extLst>
                </a:gridCol>
                <a:gridCol w="9029700">
                  <a:extLst>
                    <a:ext uri="{9D8B030D-6E8A-4147-A177-3AD203B41FA5}">
                      <a16:colId xmlns:a16="http://schemas.microsoft.com/office/drawing/2014/main" val="21331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고급 경사 </a:t>
                      </a:r>
                      <a:r>
                        <a:rPr lang="ko-KR" altLang="en-US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하강법</a:t>
                      </a:r>
                      <a:endParaRPr lang="ko-KR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19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확률적 경사 </a:t>
                      </a:r>
                      <a:r>
                        <a:rPr lang="ko-KR" altLang="en-US" dirty="0" err="1"/>
                        <a:t>하강법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(SGD)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랜덤하게 추출한 일부 데이터만 사용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2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모멘텀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(Momentum)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운동량을 적용하여 정확도를 개선시킨다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사발 가장자리에서 구슬을 굴렸을 때</a:t>
                      </a:r>
                      <a:r>
                        <a:rPr lang="en-US" altLang="ko-KR" dirty="0"/>
                        <a:t>, local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minima(</a:t>
                      </a:r>
                      <a:r>
                        <a:rPr lang="ko-KR" altLang="en-US" dirty="0"/>
                        <a:t>구덩이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 빠지면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구슬이 조금 올라갔다가 계속 </a:t>
                      </a:r>
                      <a:r>
                        <a:rPr lang="ko-KR" altLang="en-US" dirty="0" err="1"/>
                        <a:t>내려감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34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네스테로프</a:t>
                      </a:r>
                      <a:r>
                        <a:rPr lang="ko-KR" altLang="en-US" dirty="0"/>
                        <a:t> 모멘텀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(NAG)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모멘텀이 이동시킬 방향으로 이동하여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기울기를 계산한 다음 이동한다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구슬이 사발 밑바닥으로 접근 하면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구슬에 브레이크를 </a:t>
                      </a:r>
                      <a:r>
                        <a:rPr lang="ko-KR" altLang="en-US" dirty="0" err="1"/>
                        <a:t>걸어줌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91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아다그라드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Adagrad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변수가 자주 변하면 </a:t>
                      </a:r>
                      <a:r>
                        <a:rPr lang="ko-KR" altLang="en-US" dirty="0" err="1"/>
                        <a:t>학습률</a:t>
                      </a:r>
                      <a:r>
                        <a:rPr lang="ko-KR" altLang="en-US" dirty="0"/>
                        <a:t> 낮춰주고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변수가 자주 변하지 않으면 </a:t>
                      </a:r>
                      <a:r>
                        <a:rPr lang="ko-KR" altLang="en-US" dirty="0" err="1"/>
                        <a:t>학습률</a:t>
                      </a:r>
                      <a:r>
                        <a:rPr lang="ko-KR" altLang="en-US" dirty="0"/>
                        <a:t> 높여 속도를 조절한다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519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알엠에스프롭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RMSProp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아다그라드의</a:t>
                      </a:r>
                      <a:r>
                        <a:rPr lang="ko-KR" altLang="en-US" dirty="0"/>
                        <a:t> 속도 조절 민감도를 보완한다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620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(Adam)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모멘텀과 </a:t>
                      </a:r>
                      <a:r>
                        <a:rPr lang="ko-KR" altLang="en-US" dirty="0" err="1"/>
                        <a:t>알엠에스프롭</a:t>
                      </a:r>
                      <a:r>
                        <a:rPr lang="ko-KR" altLang="en-US" dirty="0"/>
                        <a:t> 방법을 합친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4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75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69EF8-6A96-4170-AA99-84621393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이차미분을</a:t>
            </a:r>
            <a:r>
              <a:rPr lang="ko-KR" altLang="en-US" dirty="0"/>
              <a:t> 통한 최적화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90A47F-8A81-4F9D-93C8-0005CD0A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D37A07-EE9C-4A58-8839-7FCE280E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2" y="1775900"/>
            <a:ext cx="3856938" cy="4631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79EE09-3A16-4E1D-9AF1-6AFC8DD06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690688"/>
            <a:ext cx="7219950" cy="4716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36B9BD-D304-48B0-81C2-9D5169B631F5}"/>
              </a:ext>
            </a:extLst>
          </p:cNvPr>
          <p:cNvSpPr/>
          <p:nvPr/>
        </p:nvSpPr>
        <p:spPr>
          <a:xfrm>
            <a:off x="4714875" y="1690687"/>
            <a:ext cx="7191375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A8611-C0B5-43D7-AD8E-BEA1163062F1}"/>
              </a:ext>
            </a:extLst>
          </p:cNvPr>
          <p:cNvSpPr txBox="1"/>
          <p:nvPr/>
        </p:nvSpPr>
        <p:spPr>
          <a:xfrm>
            <a:off x="8610600" y="3907116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Saddle – free </a:t>
            </a:r>
            <a:r>
              <a:rPr lang="ko-KR" altLang="en-US" dirty="0"/>
              <a:t>뉴턴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5BCB0F-6372-4E84-ABED-055E342FB0BD}"/>
              </a:ext>
            </a:extLst>
          </p:cNvPr>
          <p:cNvSpPr/>
          <p:nvPr/>
        </p:nvSpPr>
        <p:spPr>
          <a:xfrm>
            <a:off x="486463" y="5082100"/>
            <a:ext cx="3856938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2F0CA-0E2E-4C2D-8F89-C45E9ECC8C57}"/>
              </a:ext>
            </a:extLst>
          </p:cNvPr>
          <p:cNvSpPr txBox="1"/>
          <p:nvPr/>
        </p:nvSpPr>
        <p:spPr>
          <a:xfrm>
            <a:off x="8105775" y="477298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이동 방향은 </a:t>
            </a:r>
            <a:r>
              <a:rPr lang="ko-KR" altLang="en-US" dirty="0" err="1"/>
              <a:t>일차미분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이동 크기는 </a:t>
            </a:r>
            <a:r>
              <a:rPr lang="en-US" altLang="ko-KR" dirty="0"/>
              <a:t>line search</a:t>
            </a:r>
            <a:r>
              <a:rPr lang="ko-KR" altLang="en-US" dirty="0"/>
              <a:t>로 결정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16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4419B-A13B-4519-B117-02858438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CFC48-3C70-4F79-9C9C-AE35E583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4A3696-B96E-41FE-96F1-B2DB5E98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4" y="1690688"/>
            <a:ext cx="5062072" cy="4419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683660-8501-42FE-8802-1632E6714053}"/>
              </a:ext>
            </a:extLst>
          </p:cNvPr>
          <p:cNvSpPr/>
          <p:nvPr/>
        </p:nvSpPr>
        <p:spPr>
          <a:xfrm>
            <a:off x="471953" y="1913213"/>
            <a:ext cx="5062072" cy="2439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0AA0B-3F3C-43B0-808E-BC23FC5335DC}"/>
              </a:ext>
            </a:extLst>
          </p:cNvPr>
          <p:cNvSpPr txBox="1"/>
          <p:nvPr/>
        </p:nvSpPr>
        <p:spPr>
          <a:xfrm>
            <a:off x="5834062" y="2782669"/>
            <a:ext cx="5553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실제로 공부한 시간 외 다른 요인</a:t>
            </a:r>
            <a:r>
              <a:rPr lang="en-US" altLang="ko-KR" dirty="0"/>
              <a:t>(</a:t>
            </a:r>
            <a:r>
              <a:rPr lang="ko-KR" altLang="en-US" dirty="0"/>
              <a:t>과외</a:t>
            </a:r>
            <a:r>
              <a:rPr lang="en-US" altLang="ko-KR" dirty="0"/>
              <a:t>) </a:t>
            </a:r>
            <a:r>
              <a:rPr lang="ko-KR" altLang="en-US" dirty="0"/>
              <a:t>또한 성적</a:t>
            </a:r>
            <a:endParaRPr lang="en-US" altLang="ko-KR" dirty="0"/>
          </a:p>
          <a:p>
            <a:r>
              <a:rPr lang="ko-KR" altLang="en-US" dirty="0"/>
              <a:t>에 영향을 미칠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종속 변수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에 독립 변수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개인 다중 선형 회귀 문제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선형 회귀 문제와 같이 해결 가능</a:t>
            </a:r>
          </a:p>
        </p:txBody>
      </p:sp>
    </p:spTree>
    <p:extLst>
      <p:ext uri="{BB962C8B-B14F-4D97-AF65-F5344CB8AC3E}">
        <p14:creationId xmlns:p14="http://schemas.microsoft.com/office/powerpoint/2010/main" val="256226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A407F-5650-4C2C-B754-37880AAE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로지스틱 회귀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B1BA99-8497-455B-B643-3C2093D7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42CC1-1E53-450E-A0DC-5CED3169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434" y="1690688"/>
            <a:ext cx="6439611" cy="4665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B5EFB5-6946-4E8B-893C-3CC9E4B2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5" y="1690689"/>
            <a:ext cx="4988420" cy="46656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23028D-25F6-4744-AF0F-22D33F9DE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460" y="1895432"/>
            <a:ext cx="4296040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1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DA30D-BA1A-49E0-9A3E-B09B6D19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9023CE-FA7D-401B-83C4-D6C564A5C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0" y="1765068"/>
            <a:ext cx="1914792" cy="3789877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ADDDA-99D4-40BA-95DC-4250A98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94398-B340-4834-ABA0-6158CAA50B6A}"/>
              </a:ext>
            </a:extLst>
          </p:cNvPr>
          <p:cNvSpPr txBox="1"/>
          <p:nvPr/>
        </p:nvSpPr>
        <p:spPr>
          <a:xfrm>
            <a:off x="2743200" y="2054714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모형의 복잡도를 주어진 훈련 자료의 양이나 계산 능력에 맞게 손쉽게 조정 가능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신경망 구조에 뉴런들을 더 추가하거나 제거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6897C9-1B88-406F-A07D-D3551AEF2E69}"/>
              </a:ext>
            </a:extLst>
          </p:cNvPr>
          <p:cNvSpPr/>
          <p:nvPr/>
        </p:nvSpPr>
        <p:spPr>
          <a:xfrm>
            <a:off x="2743200" y="1937275"/>
            <a:ext cx="8458200" cy="92333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F9026-DA8E-4B81-8C52-096DD537B30A}"/>
              </a:ext>
            </a:extLst>
          </p:cNvPr>
          <p:cNvSpPr txBox="1"/>
          <p:nvPr/>
        </p:nvSpPr>
        <p:spPr>
          <a:xfrm>
            <a:off x="2743200" y="3302071"/>
            <a:ext cx="836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 수집 기술이 발전하며 </a:t>
            </a:r>
            <a:r>
              <a:rPr lang="en-US" altLang="ko-KR" dirty="0"/>
              <a:t>‘</a:t>
            </a:r>
            <a:r>
              <a:rPr lang="ko-KR" altLang="en-US" dirty="0"/>
              <a:t>빅데이터＇ 시래 도래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데이터 쉽게 수집하고 저장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CFD6E-40AA-470F-8A95-29114D7ED520}"/>
              </a:ext>
            </a:extLst>
          </p:cNvPr>
          <p:cNvSpPr/>
          <p:nvPr/>
        </p:nvSpPr>
        <p:spPr>
          <a:xfrm>
            <a:off x="2743200" y="3184632"/>
            <a:ext cx="8458200" cy="92333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FBD533-22A3-4EDA-9C8E-F8016AA4A707}"/>
              </a:ext>
            </a:extLst>
          </p:cNvPr>
          <p:cNvSpPr txBox="1"/>
          <p:nvPr/>
        </p:nvSpPr>
        <p:spPr>
          <a:xfrm>
            <a:off x="2743200" y="4549428"/>
            <a:ext cx="836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강력한 </a:t>
            </a:r>
            <a:r>
              <a:rPr lang="en-US" altLang="ko-KR" dirty="0"/>
              <a:t>GPU</a:t>
            </a:r>
            <a:r>
              <a:rPr lang="ko-KR" altLang="en-US" dirty="0"/>
              <a:t>의 발전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계산 속도 증가</a:t>
            </a:r>
            <a:r>
              <a:rPr lang="en-US" altLang="ko-KR" dirty="0"/>
              <a:t>, </a:t>
            </a:r>
            <a:r>
              <a:rPr lang="ko-KR" altLang="en-US" dirty="0"/>
              <a:t>실행 시간 감소를 통한 효율적인 실험과 검사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7508C-B538-4970-8769-D9427AE5F16A}"/>
              </a:ext>
            </a:extLst>
          </p:cNvPr>
          <p:cNvSpPr/>
          <p:nvPr/>
        </p:nvSpPr>
        <p:spPr>
          <a:xfrm>
            <a:off x="2743200" y="4431989"/>
            <a:ext cx="8458200" cy="92333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7184C-B4A0-49CA-8FD7-B41CF9FFC5DC}"/>
              </a:ext>
            </a:extLst>
          </p:cNvPr>
          <p:cNvSpPr txBox="1"/>
          <p:nvPr/>
        </p:nvSpPr>
        <p:spPr>
          <a:xfrm>
            <a:off x="2638424" y="5708088"/>
            <a:ext cx="799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 : </a:t>
            </a:r>
            <a:r>
              <a:rPr lang="ko-KR" altLang="en-US" dirty="0"/>
              <a:t>데이터의 특징을 추출하여 특징들의 패턴 파악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RNN : </a:t>
            </a:r>
            <a:r>
              <a:rPr lang="ko-KR" altLang="en-US" dirty="0"/>
              <a:t>반복적이고 순차적인 데이터 학습에 특화</a:t>
            </a:r>
            <a:r>
              <a:rPr lang="en-US" altLang="ko-KR" dirty="0"/>
              <a:t>(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14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B5AC-47C7-40EB-BD57-E6C4FD14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프레임워크</a:t>
            </a:r>
            <a:r>
              <a:rPr lang="en-US" altLang="ko-KR" dirty="0"/>
              <a:t>(with GPU)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AC72891-C400-460B-AAE1-2DF943D5183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6"/>
          <a:ext cx="1051560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D28CD-AFCC-47AB-9E5F-6C679A5D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DAF88-8D27-4F46-AD1D-58F0E81B998D}"/>
              </a:ext>
            </a:extLst>
          </p:cNvPr>
          <p:cNvSpPr txBox="1"/>
          <p:nvPr/>
        </p:nvSpPr>
        <p:spPr>
          <a:xfrm>
            <a:off x="838200" y="5772150"/>
            <a:ext cx="1063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</a:t>
            </a:r>
            <a:r>
              <a:rPr lang="en-US" altLang="ko-KR" dirty="0"/>
              <a:t>(GPU)</a:t>
            </a:r>
            <a:r>
              <a:rPr lang="ko-KR" altLang="en-US" dirty="0"/>
              <a:t>의 발전 </a:t>
            </a:r>
            <a:r>
              <a:rPr lang="en-US" altLang="ko-KR" dirty="0"/>
              <a:t>: </a:t>
            </a:r>
            <a:r>
              <a:rPr lang="ko-KR" altLang="en-US" dirty="0"/>
              <a:t>딥러닝 계산은 주로 행렬 연산인데</a:t>
            </a:r>
            <a:r>
              <a:rPr lang="en-US" altLang="ko-KR" dirty="0"/>
              <a:t>, GPU</a:t>
            </a:r>
            <a:r>
              <a:rPr lang="ko-KR" altLang="en-US" dirty="0"/>
              <a:t>를 통해 병렬로 빠르게 처리 가능</a:t>
            </a:r>
          </a:p>
        </p:txBody>
      </p:sp>
    </p:spTree>
    <p:extLst>
      <p:ext uri="{BB962C8B-B14F-4D97-AF65-F5344CB8AC3E}">
        <p14:creationId xmlns:p14="http://schemas.microsoft.com/office/powerpoint/2010/main" val="36401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A9950-5C78-42FB-978D-96AC9BA5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E7B85-363A-4B86-838A-17DF41E6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62207-F370-4340-8EEE-C69E8A5A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FE46F-A098-4243-A839-4202C390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편향</a:t>
            </a:r>
            <a:r>
              <a:rPr lang="en-US" altLang="ko-KR" dirty="0"/>
              <a:t>(bias) </a:t>
            </a:r>
            <a:r>
              <a:rPr lang="ko-KR" altLang="en-US" dirty="0"/>
              <a:t>분산</a:t>
            </a:r>
            <a:r>
              <a:rPr lang="en-US" altLang="ko-KR" dirty="0"/>
              <a:t>(variance) tradeoff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4CE2F5C-F7DC-4795-A185-D8C3977A5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3" y="1619250"/>
            <a:ext cx="4316442" cy="375126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F7E8D-5450-4480-8D6C-B1A35FEA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65F46-19E6-4E20-B4A2-D97FD3ADEF35}"/>
              </a:ext>
            </a:extLst>
          </p:cNvPr>
          <p:cNvSpPr txBox="1"/>
          <p:nvPr/>
        </p:nvSpPr>
        <p:spPr>
          <a:xfrm>
            <a:off x="1117571" y="5617686"/>
            <a:ext cx="3335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빨간 점 </a:t>
            </a:r>
            <a:r>
              <a:rPr lang="en-US" altLang="ko-KR" sz="1400" dirty="0"/>
              <a:t>: True, </a:t>
            </a:r>
            <a:r>
              <a:rPr lang="ko-KR" altLang="en-US" sz="1400" dirty="0"/>
              <a:t>검은 점 </a:t>
            </a:r>
            <a:r>
              <a:rPr lang="en-US" altLang="ko-KR" sz="1400" dirty="0"/>
              <a:t>: False</a:t>
            </a:r>
          </a:p>
          <a:p>
            <a:r>
              <a:rPr lang="en-US" altLang="ko-KR" sz="1400" dirty="0"/>
              <a:t>Bias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검은 점이</a:t>
            </a:r>
            <a:r>
              <a:rPr lang="en-US" altLang="ko-KR" sz="1400" dirty="0"/>
              <a:t>)</a:t>
            </a:r>
            <a:r>
              <a:rPr lang="ko-KR" altLang="en-US" sz="1400" dirty="0"/>
              <a:t>빨간 점과 떨어진 정도</a:t>
            </a:r>
            <a:endParaRPr lang="en-US" altLang="ko-KR" sz="1400" dirty="0"/>
          </a:p>
          <a:p>
            <a:r>
              <a:rPr lang="en-US" altLang="ko-KR" sz="1400" dirty="0"/>
              <a:t>Variance : </a:t>
            </a:r>
            <a:r>
              <a:rPr lang="ko-KR" altLang="en-US" sz="1400" dirty="0"/>
              <a:t>검은 점이 퍼져 있는 정도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57F6E2-9F6F-42B2-8D6C-09BB3F743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1619250"/>
            <a:ext cx="5654305" cy="3751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14685E-3480-4DEF-ACB7-CC54AD0FDC07}"/>
              </a:ext>
            </a:extLst>
          </p:cNvPr>
          <p:cNvSpPr txBox="1"/>
          <p:nvPr/>
        </p:nvSpPr>
        <p:spPr>
          <a:xfrm>
            <a:off x="5484139" y="5463798"/>
            <a:ext cx="5869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[Underfitting]</a:t>
            </a:r>
          </a:p>
          <a:p>
            <a:r>
              <a:rPr lang="ko-KR" altLang="en-US" sz="1400" dirty="0"/>
              <a:t>모델이 매우 단순하며</a:t>
            </a:r>
            <a:r>
              <a:rPr lang="en-US" altLang="ko-KR" sz="1400" dirty="0"/>
              <a:t>,</a:t>
            </a:r>
            <a:r>
              <a:rPr lang="ko-KR" altLang="en-US" sz="1400" dirty="0"/>
              <a:t> 큰 편차는 없으나</a:t>
            </a:r>
            <a:r>
              <a:rPr lang="en-US" altLang="ko-KR" sz="1400" dirty="0"/>
              <a:t>(Low Variance), Bias</a:t>
            </a:r>
            <a:r>
              <a:rPr lang="ko-KR" altLang="en-US" sz="1400" dirty="0"/>
              <a:t>는 높다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[Overfitting]</a:t>
            </a:r>
          </a:p>
          <a:p>
            <a:r>
              <a:rPr lang="ko-KR" altLang="en-US" sz="1400" dirty="0"/>
              <a:t>모델이 매우 복잡하며</a:t>
            </a:r>
            <a:r>
              <a:rPr lang="en-US" altLang="ko-KR" sz="1400" dirty="0"/>
              <a:t>,</a:t>
            </a:r>
            <a:r>
              <a:rPr lang="ko-KR" altLang="en-US" sz="1400" dirty="0"/>
              <a:t> 편차가 크지만</a:t>
            </a:r>
            <a:r>
              <a:rPr lang="en-US" altLang="ko-KR" sz="1400" dirty="0"/>
              <a:t>(High Variance), Bias</a:t>
            </a:r>
            <a:r>
              <a:rPr lang="ko-KR" altLang="en-US" sz="1400" dirty="0"/>
              <a:t>는 낮다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658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9A855-4E8D-451A-BE51-FB893080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05156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E4982-F6D4-4CB9-B276-C3CF6E52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41934"/>
            <a:ext cx="4810125" cy="3240881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/>
              <a:t>인공지능</a:t>
            </a:r>
            <a:endParaRPr lang="en-US" altLang="ko-KR" sz="2000" dirty="0"/>
          </a:p>
          <a:p>
            <a:pPr marL="971550" lvl="1" indent="-514350">
              <a:buAutoNum type="arabicPeriod"/>
            </a:pPr>
            <a:r>
              <a:rPr lang="ko-KR" altLang="en-US" sz="1500" dirty="0"/>
              <a:t>약 인공지능과 강 인공지능</a:t>
            </a:r>
            <a:endParaRPr lang="en-US" altLang="ko-KR" sz="1500" dirty="0"/>
          </a:p>
          <a:p>
            <a:pPr marL="514350" indent="-514350">
              <a:buAutoNum type="arabicPeriod"/>
            </a:pPr>
            <a:r>
              <a:rPr lang="ko-KR" altLang="en-US" sz="2000" dirty="0" err="1"/>
              <a:t>머신러닝</a:t>
            </a:r>
            <a:endParaRPr lang="en-US" altLang="ko-KR" sz="2000" dirty="0"/>
          </a:p>
          <a:p>
            <a:pPr marL="971550" lvl="1" indent="-514350">
              <a:buAutoNum type="arabicPeriod"/>
            </a:pPr>
            <a:r>
              <a:rPr lang="ko-KR" altLang="en-US" sz="1500" dirty="0"/>
              <a:t>순서도</a:t>
            </a:r>
            <a:endParaRPr lang="en-US" altLang="ko-KR" sz="1500" dirty="0"/>
          </a:p>
          <a:p>
            <a:pPr marL="971550" lvl="1" indent="-514350">
              <a:buAutoNum type="arabicPeriod"/>
            </a:pPr>
            <a:r>
              <a:rPr lang="ko-KR" altLang="en-US" sz="1500" dirty="0"/>
              <a:t>지도 학습 </a:t>
            </a:r>
            <a:r>
              <a:rPr lang="en-US" altLang="ko-KR" sz="1500" dirty="0"/>
              <a:t>- </a:t>
            </a:r>
            <a:r>
              <a:rPr lang="ko-KR" altLang="en-US" sz="1500" dirty="0"/>
              <a:t>분류와 회귀</a:t>
            </a:r>
            <a:endParaRPr lang="en-US" altLang="ko-KR" sz="1500" dirty="0"/>
          </a:p>
          <a:p>
            <a:pPr marL="1428750" lvl="2" indent="-514350">
              <a:buAutoNum type="arabicPeriod"/>
            </a:pPr>
            <a:r>
              <a:rPr lang="ko-KR" altLang="en-US" sz="1500" dirty="0"/>
              <a:t>선형 회귀</a:t>
            </a:r>
            <a:endParaRPr lang="en-US" altLang="ko-KR" sz="1500" dirty="0"/>
          </a:p>
          <a:p>
            <a:pPr marL="1428750" lvl="2" indent="-514350">
              <a:buAutoNum type="arabicPeriod"/>
            </a:pPr>
            <a:r>
              <a:rPr lang="ko-KR" altLang="en-US" sz="1500" dirty="0"/>
              <a:t>경사 </a:t>
            </a:r>
            <a:r>
              <a:rPr lang="ko-KR" altLang="en-US" sz="1500" dirty="0" err="1"/>
              <a:t>하강법</a:t>
            </a:r>
            <a:endParaRPr lang="en-US" altLang="ko-KR" sz="1500" dirty="0"/>
          </a:p>
          <a:p>
            <a:pPr marL="1885950" lvl="3" indent="-514350">
              <a:buAutoNum type="arabicPeriod"/>
            </a:pPr>
            <a:r>
              <a:rPr lang="ko-KR" altLang="en-US" sz="1300" dirty="0"/>
              <a:t>고급 경사 </a:t>
            </a:r>
            <a:r>
              <a:rPr lang="ko-KR" altLang="en-US" sz="1300" dirty="0" err="1"/>
              <a:t>하강법</a:t>
            </a:r>
            <a:r>
              <a:rPr lang="en-US" altLang="ko-KR" sz="1300" dirty="0"/>
              <a:t>(</a:t>
            </a:r>
            <a:r>
              <a:rPr lang="ko-KR" altLang="en-US" sz="1300" dirty="0" err="1"/>
              <a:t>일차미분</a:t>
            </a:r>
            <a:r>
              <a:rPr lang="ko-KR" altLang="en-US" sz="1300" dirty="0"/>
              <a:t> 최적화</a:t>
            </a:r>
            <a:r>
              <a:rPr lang="en-US" altLang="ko-KR" sz="1300" dirty="0"/>
              <a:t>)</a:t>
            </a:r>
          </a:p>
          <a:p>
            <a:pPr marL="1885950" lvl="3" indent="-514350">
              <a:buAutoNum type="arabicPeriod"/>
            </a:pPr>
            <a:r>
              <a:rPr lang="ko-KR" altLang="en-US" sz="1300" dirty="0" err="1"/>
              <a:t>이차미분</a:t>
            </a:r>
            <a:r>
              <a:rPr lang="ko-KR" altLang="en-US" sz="1300" dirty="0"/>
              <a:t> 최적화</a:t>
            </a:r>
            <a:endParaRPr lang="en-US" altLang="ko-KR" sz="1300" dirty="0"/>
          </a:p>
          <a:p>
            <a:pPr marL="1428750" lvl="2" indent="-514350">
              <a:buAutoNum type="arabicPeriod"/>
            </a:pPr>
            <a:r>
              <a:rPr lang="ko-KR" altLang="en-US" sz="1500" dirty="0"/>
              <a:t>다중 선형 회귀</a:t>
            </a:r>
            <a:endParaRPr lang="en-US" altLang="ko-KR" sz="1500" dirty="0"/>
          </a:p>
          <a:p>
            <a:pPr marL="1428750" lvl="2" indent="-514350">
              <a:buAutoNum type="arabicPeriod"/>
            </a:pPr>
            <a:r>
              <a:rPr lang="ko-KR" altLang="en-US" sz="1500" dirty="0"/>
              <a:t>로지스틱 회귀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0A83E-A8F6-496E-B0CC-E23318D8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AB56C-265A-42D6-A351-B5207995D53B}"/>
              </a:ext>
            </a:extLst>
          </p:cNvPr>
          <p:cNvSpPr txBox="1"/>
          <p:nvPr/>
        </p:nvSpPr>
        <p:spPr>
          <a:xfrm>
            <a:off x="4905375" y="1432679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Part1 - </a:t>
            </a:r>
            <a:r>
              <a:rPr lang="ko-KR" altLang="en-US" dirty="0"/>
              <a:t>개념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8A04039-D230-4A8F-AA11-53FAE308257E}"/>
              </a:ext>
            </a:extLst>
          </p:cNvPr>
          <p:cNvSpPr txBox="1">
            <a:spLocks/>
          </p:cNvSpPr>
          <p:nvPr/>
        </p:nvSpPr>
        <p:spPr>
          <a:xfrm>
            <a:off x="5905500" y="2141934"/>
            <a:ext cx="4924425" cy="324088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딥러닝</a:t>
            </a:r>
            <a:endParaRPr lang="en-US" altLang="ko-KR" sz="2000" dirty="0"/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ko-KR" altLang="en-US" sz="1600" dirty="0"/>
              <a:t>딥러닝 프레임워크</a:t>
            </a:r>
            <a:r>
              <a:rPr lang="en-US" altLang="ko-KR" sz="1600" dirty="0"/>
              <a:t>(with GPU)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ko-KR" altLang="en-US" sz="1600" dirty="0" err="1"/>
              <a:t>퍼셉트론</a:t>
            </a:r>
            <a:endParaRPr lang="en-US" altLang="ko-KR" sz="1600" dirty="0"/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ko-KR" altLang="en-US" sz="1500" dirty="0" err="1"/>
              <a:t>퍼셉트론의</a:t>
            </a:r>
            <a:r>
              <a:rPr lang="ko-KR" altLang="en-US" sz="1500" dirty="0"/>
              <a:t> 한계</a:t>
            </a:r>
            <a:r>
              <a:rPr lang="en-US" altLang="ko-KR" sz="1500" dirty="0"/>
              <a:t>(XOR </a:t>
            </a:r>
            <a:r>
              <a:rPr lang="ko-KR" altLang="en-US" sz="1500" dirty="0"/>
              <a:t>문제</a:t>
            </a:r>
            <a:r>
              <a:rPr lang="en-US" altLang="ko-KR" sz="1500" dirty="0"/>
              <a:t>)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ko-KR" altLang="en-US" sz="1500" dirty="0"/>
              <a:t>오차 </a:t>
            </a:r>
            <a:r>
              <a:rPr lang="ko-KR" altLang="en-US" sz="1500" dirty="0" err="1"/>
              <a:t>역전파</a:t>
            </a:r>
            <a:endParaRPr lang="en-US" altLang="ko-KR" sz="1500" dirty="0"/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ko-KR" altLang="en-US" sz="1500" dirty="0"/>
              <a:t>기울기 소실 문제</a:t>
            </a:r>
            <a:endParaRPr lang="en-US" altLang="ko-KR" sz="1500" dirty="0"/>
          </a:p>
          <a:p>
            <a:pPr marL="1428750" lvl="2" indent="-514350">
              <a:buFont typeface="Arial" panose="020B0604020202020204" pitchFamily="34" charset="0"/>
              <a:buAutoNum type="arabicPeriod"/>
            </a:pPr>
            <a:r>
              <a:rPr lang="en-US" altLang="ko-KR" sz="1300" dirty="0"/>
              <a:t>Activation Function</a:t>
            </a:r>
          </a:p>
          <a:p>
            <a:pPr marL="1428750" lvl="2" indent="-514350">
              <a:buFont typeface="Arial" panose="020B0604020202020204" pitchFamily="34" charset="0"/>
              <a:buAutoNum type="arabicPeriod"/>
            </a:pPr>
            <a:r>
              <a:rPr lang="en-US" altLang="ko-KR" sz="1300" dirty="0"/>
              <a:t>Batch Normalization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CNN(Convolutional</a:t>
            </a:r>
            <a:r>
              <a:rPr lang="ko-KR" altLang="en-US" sz="1500" dirty="0"/>
              <a:t> </a:t>
            </a:r>
            <a:r>
              <a:rPr lang="en-US" altLang="ko-KR" sz="1500" dirty="0"/>
              <a:t>Neural</a:t>
            </a:r>
            <a:r>
              <a:rPr lang="ko-KR" altLang="en-US" sz="1500" dirty="0"/>
              <a:t> </a:t>
            </a:r>
            <a:r>
              <a:rPr lang="en-US" altLang="ko-KR" sz="1500" dirty="0"/>
              <a:t>Network)</a:t>
            </a:r>
          </a:p>
          <a:p>
            <a:pPr marL="1428750" lvl="2" indent="-514350">
              <a:buFont typeface="Arial" panose="020B0604020202020204" pitchFamily="34" charset="0"/>
              <a:buAutoNum type="arabicPeriod"/>
            </a:pPr>
            <a:r>
              <a:rPr lang="en-US" altLang="ko-KR" sz="1300" dirty="0"/>
              <a:t>Convolution </a:t>
            </a:r>
            <a:r>
              <a:rPr lang="ko-KR" altLang="en-US" sz="1300" dirty="0"/>
              <a:t>연산</a:t>
            </a:r>
            <a:endParaRPr lang="en-US" altLang="ko-KR" sz="1300" dirty="0"/>
          </a:p>
          <a:p>
            <a:pPr marL="1428750" lvl="2" indent="-514350">
              <a:buFont typeface="Arial" panose="020B0604020202020204" pitchFamily="34" charset="0"/>
              <a:buAutoNum type="arabicPeriod"/>
            </a:pPr>
            <a:r>
              <a:rPr lang="en-US" altLang="ko-KR" sz="1300" dirty="0"/>
              <a:t>CNN </a:t>
            </a:r>
            <a:r>
              <a:rPr lang="ko-KR" altLang="en-US" sz="1300" dirty="0"/>
              <a:t>구조 </a:t>
            </a:r>
            <a:r>
              <a:rPr lang="en-US" altLang="ko-KR" sz="1300" dirty="0"/>
              <a:t>– Convolution, Pooling, FC layer</a:t>
            </a:r>
          </a:p>
          <a:p>
            <a:pPr marL="1428750" lvl="2" indent="-514350">
              <a:buFont typeface="Arial" panose="020B0604020202020204" pitchFamily="34" charset="0"/>
              <a:buAutoNum type="arabicPeriod"/>
            </a:pPr>
            <a:r>
              <a:rPr lang="ko-KR" altLang="en-US" sz="1300" dirty="0"/>
              <a:t>유명한 </a:t>
            </a:r>
            <a:r>
              <a:rPr lang="en-US" altLang="ko-KR" sz="1300" dirty="0"/>
              <a:t>CNN Model – ImageNet Challenge</a:t>
            </a:r>
          </a:p>
          <a:p>
            <a:pPr marL="1371600" lvl="3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2983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DA30D-BA1A-49E0-9A3E-B09B6D19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한계</a:t>
            </a:r>
            <a:r>
              <a:rPr lang="en-US" altLang="ko-KR" dirty="0"/>
              <a:t>(XOR 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ADDDA-99D4-40BA-95DC-4250A98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7C5D697-D0E1-4C53-9526-F7589514E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825625"/>
            <a:ext cx="11001375" cy="4351338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91D9DB-FEF8-42D7-B7EA-9E2665EE0A52}"/>
              </a:ext>
            </a:extLst>
          </p:cNvPr>
          <p:cNvSpPr/>
          <p:nvPr/>
        </p:nvSpPr>
        <p:spPr>
          <a:xfrm>
            <a:off x="1076325" y="2914650"/>
            <a:ext cx="1085850" cy="13906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A61675-DDA5-48E4-B710-214D740B603A}"/>
              </a:ext>
            </a:extLst>
          </p:cNvPr>
          <p:cNvSpPr/>
          <p:nvPr/>
        </p:nvSpPr>
        <p:spPr>
          <a:xfrm>
            <a:off x="5491161" y="2914650"/>
            <a:ext cx="785814" cy="13906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CD16C6-EE35-4B5A-A99B-4E7172DE243D}"/>
              </a:ext>
            </a:extLst>
          </p:cNvPr>
          <p:cNvSpPr/>
          <p:nvPr/>
        </p:nvSpPr>
        <p:spPr>
          <a:xfrm>
            <a:off x="3833811" y="2943225"/>
            <a:ext cx="785814" cy="139065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4CAB36-8A81-4ED5-A21A-00412CDBD555}"/>
              </a:ext>
            </a:extLst>
          </p:cNvPr>
          <p:cNvSpPr/>
          <p:nvPr/>
        </p:nvSpPr>
        <p:spPr>
          <a:xfrm>
            <a:off x="6786562" y="4781549"/>
            <a:ext cx="4281487" cy="942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43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D8F90-22BE-47D9-870C-B046692B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오차역전파</a:t>
            </a:r>
            <a:r>
              <a:rPr lang="en-US" altLang="ko-KR" dirty="0"/>
              <a:t>(Back Propagation)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C20724-9403-460C-84B7-36F6552B6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4" y="2348534"/>
            <a:ext cx="5510531" cy="24673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E2A02-3D6A-429C-971F-3BB9047B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733858-A7F9-4457-881A-7427C094B84F}"/>
              </a:ext>
            </a:extLst>
          </p:cNvPr>
          <p:cNvCxnSpPr>
            <a:cxnSpLocks/>
          </p:cNvCxnSpPr>
          <p:nvPr/>
        </p:nvCxnSpPr>
        <p:spPr>
          <a:xfrm flipH="1">
            <a:off x="2524125" y="2122693"/>
            <a:ext cx="113189" cy="42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4C9A7A-3289-41B6-A5DC-3F3FB5626DFD}"/>
              </a:ext>
            </a:extLst>
          </p:cNvPr>
          <p:cNvSpPr txBox="1"/>
          <p:nvPr/>
        </p:nvSpPr>
        <p:spPr>
          <a:xfrm>
            <a:off x="1295400" y="1724786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가중합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69AE2-19DD-4E56-BEF5-D255BD93F341}"/>
              </a:ext>
            </a:extLst>
          </p:cNvPr>
          <p:cNvSpPr txBox="1"/>
          <p:nvPr/>
        </p:nvSpPr>
        <p:spPr>
          <a:xfrm>
            <a:off x="5510212" y="2358059"/>
            <a:ext cx="128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Y_out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19EC8-70AA-424C-890E-D1CE5A6605A5}"/>
              </a:ext>
            </a:extLst>
          </p:cNvPr>
          <p:cNvSpPr txBox="1"/>
          <p:nvPr/>
        </p:nvSpPr>
        <p:spPr>
          <a:xfrm>
            <a:off x="1171575" y="5144049"/>
            <a:ext cx="466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Y_out</a:t>
            </a:r>
            <a:r>
              <a:rPr lang="en-US" altLang="ko-KR" dirty="0"/>
              <a:t> </a:t>
            </a:r>
            <a:r>
              <a:rPr lang="ko-KR" altLang="en-US" dirty="0"/>
              <a:t>값에서 거꾸로 거슬러 올라가며 가중치 </a:t>
            </a:r>
            <a:r>
              <a:rPr lang="en-US" altLang="ko-KR" dirty="0"/>
              <a:t>W(2)</a:t>
            </a:r>
            <a:r>
              <a:rPr lang="ko-KR" altLang="en-US" dirty="0"/>
              <a:t>와</a:t>
            </a:r>
            <a:r>
              <a:rPr lang="en-US" altLang="ko-KR" dirty="0"/>
              <a:t> W(1)</a:t>
            </a:r>
            <a:r>
              <a:rPr lang="ko-KR" altLang="en-US" dirty="0"/>
              <a:t>이 더 이상 업데이트 되지 않을 때 까지 반복하여 계산하는 것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56D86-3505-4940-88F0-3E58E193BD13}"/>
              </a:ext>
            </a:extLst>
          </p:cNvPr>
          <p:cNvSpPr/>
          <p:nvPr/>
        </p:nvSpPr>
        <p:spPr>
          <a:xfrm>
            <a:off x="1295400" y="2847975"/>
            <a:ext cx="933450" cy="16859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A522CC-7118-4757-B028-EA801EC3C464}"/>
              </a:ext>
            </a:extLst>
          </p:cNvPr>
          <p:cNvSpPr/>
          <p:nvPr/>
        </p:nvSpPr>
        <p:spPr>
          <a:xfrm>
            <a:off x="3388359" y="2857500"/>
            <a:ext cx="933450" cy="16859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A3A42E-C184-46B5-847E-BA5813F6119A}"/>
              </a:ext>
            </a:extLst>
          </p:cNvPr>
          <p:cNvCxnSpPr/>
          <p:nvPr/>
        </p:nvCxnSpPr>
        <p:spPr>
          <a:xfrm>
            <a:off x="1781175" y="2495550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5E6F63-5620-4DA4-AF73-42F67C1CBF56}"/>
              </a:ext>
            </a:extLst>
          </p:cNvPr>
          <p:cNvCxnSpPr/>
          <p:nvPr/>
        </p:nvCxnSpPr>
        <p:spPr>
          <a:xfrm>
            <a:off x="3855084" y="2524125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D5C696-E569-40A5-81CF-372433F25C48}"/>
              </a:ext>
            </a:extLst>
          </p:cNvPr>
          <p:cNvSpPr txBox="1"/>
          <p:nvPr/>
        </p:nvSpPr>
        <p:spPr>
          <a:xfrm>
            <a:off x="3538617" y="2148043"/>
            <a:ext cx="67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W(2)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33DE0-125B-479D-831C-CFB500F23FC2}"/>
              </a:ext>
            </a:extLst>
          </p:cNvPr>
          <p:cNvSpPr txBox="1"/>
          <p:nvPr/>
        </p:nvSpPr>
        <p:spPr>
          <a:xfrm>
            <a:off x="1456690" y="2122693"/>
            <a:ext cx="6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W(1)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B450A9F-B148-4395-9067-F2993FD1E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10" y="2358059"/>
            <a:ext cx="5384164" cy="28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8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D8F90-22BE-47D9-870C-B046692B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오차역전파</a:t>
            </a:r>
            <a:r>
              <a:rPr lang="en-US" altLang="ko-KR" dirty="0"/>
              <a:t>(Back Propagation)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C20724-9403-460C-84B7-36F6552B6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2" y="2660607"/>
            <a:ext cx="4591091" cy="24673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E2A02-3D6A-429C-971F-3BB9047B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154310-CC3C-42C5-B2D2-31D70350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819" y="1463590"/>
            <a:ext cx="6114506" cy="2032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FF4003-213C-461E-81E5-0E3BB983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818" y="4002389"/>
            <a:ext cx="6114505" cy="2353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C5FFB0-61B4-474B-A247-16B3BFD195D4}"/>
              </a:ext>
            </a:extLst>
          </p:cNvPr>
          <p:cNvSpPr txBox="1"/>
          <p:nvPr/>
        </p:nvSpPr>
        <p:spPr>
          <a:xfrm>
            <a:off x="7715521" y="3524934"/>
            <a:ext cx="260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은닉층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BEDF58-A13A-4DEF-8D5F-C63E35AA9A91}"/>
              </a:ext>
            </a:extLst>
          </p:cNvPr>
          <p:cNvSpPr txBox="1"/>
          <p:nvPr/>
        </p:nvSpPr>
        <p:spPr>
          <a:xfrm>
            <a:off x="7896496" y="6358106"/>
            <a:ext cx="214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출력층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EA1CE-6697-4668-96C2-CD2933F1746A}"/>
              </a:ext>
            </a:extLst>
          </p:cNvPr>
          <p:cNvSpPr txBox="1"/>
          <p:nvPr/>
        </p:nvSpPr>
        <p:spPr>
          <a:xfrm>
            <a:off x="1335937" y="5286375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순전파</a:t>
            </a:r>
            <a:r>
              <a:rPr lang="ko-KR" altLang="en-US" dirty="0"/>
              <a:t> 방향으로 진행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역전파</a:t>
            </a:r>
            <a:r>
              <a:rPr lang="ko-KR" altLang="en-US" dirty="0"/>
              <a:t> 방향으로 진행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가중치 업데이트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BFF6B8-D624-4D7D-B973-097F60B5B53B}"/>
              </a:ext>
            </a:extLst>
          </p:cNvPr>
          <p:cNvCxnSpPr/>
          <p:nvPr/>
        </p:nvCxnSpPr>
        <p:spPr>
          <a:xfrm flipH="1">
            <a:off x="971550" y="6010275"/>
            <a:ext cx="364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8E5E3EC-750C-432D-8A19-1C6E5C1F79C7}"/>
              </a:ext>
            </a:extLst>
          </p:cNvPr>
          <p:cNvCxnSpPr/>
          <p:nvPr/>
        </p:nvCxnSpPr>
        <p:spPr>
          <a:xfrm flipV="1">
            <a:off x="990600" y="548640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AFFA6E-A5C5-4D5F-8FF5-A38DA8666581}"/>
              </a:ext>
            </a:extLst>
          </p:cNvPr>
          <p:cNvCxnSpPr/>
          <p:nvPr/>
        </p:nvCxnSpPr>
        <p:spPr>
          <a:xfrm>
            <a:off x="971550" y="5495925"/>
            <a:ext cx="364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20453AF-87D3-4BD5-8F6E-24C25CEB8C3F}"/>
              </a:ext>
            </a:extLst>
          </p:cNvPr>
          <p:cNvCxnSpPr/>
          <p:nvPr/>
        </p:nvCxnSpPr>
        <p:spPr>
          <a:xfrm>
            <a:off x="4000500" y="5486400"/>
            <a:ext cx="28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22B499-018D-4A27-9850-C94630E783E5}"/>
              </a:ext>
            </a:extLst>
          </p:cNvPr>
          <p:cNvCxnSpPr/>
          <p:nvPr/>
        </p:nvCxnSpPr>
        <p:spPr>
          <a:xfrm>
            <a:off x="4295775" y="5495925"/>
            <a:ext cx="0" cy="52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DBFAFBE-3ACF-4E0D-9005-936611BA943C}"/>
              </a:ext>
            </a:extLst>
          </p:cNvPr>
          <p:cNvCxnSpPr/>
          <p:nvPr/>
        </p:nvCxnSpPr>
        <p:spPr>
          <a:xfrm flipH="1">
            <a:off x="4000500" y="601980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89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D8F90-22BE-47D9-870C-B046692B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오차역전파</a:t>
            </a:r>
            <a:r>
              <a:rPr lang="en-US" altLang="ko-KR" dirty="0"/>
              <a:t>(Back Propagation)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C20724-9403-460C-84B7-36F6552B6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2" y="1393481"/>
            <a:ext cx="4747866" cy="24673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E2A02-3D6A-429C-971F-3BB9047B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B757DC-F432-41F3-9E3A-B1573873D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8" y="3860800"/>
            <a:ext cx="4747866" cy="8807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F39500-C485-4390-A47B-E5FA477A61F4}"/>
              </a:ext>
            </a:extLst>
          </p:cNvPr>
          <p:cNvSpPr/>
          <p:nvPr/>
        </p:nvSpPr>
        <p:spPr>
          <a:xfrm>
            <a:off x="2683905" y="1981200"/>
            <a:ext cx="764208" cy="16859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575BA15-2148-4638-A705-7A7BB2B312E3}"/>
              </a:ext>
            </a:extLst>
          </p:cNvPr>
          <p:cNvCxnSpPr>
            <a:cxnSpLocks/>
          </p:cNvCxnSpPr>
          <p:nvPr/>
        </p:nvCxnSpPr>
        <p:spPr>
          <a:xfrm flipH="1">
            <a:off x="2683905" y="2305050"/>
            <a:ext cx="7642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57A883-0991-4A37-81DA-94E61B278361}"/>
              </a:ext>
            </a:extLst>
          </p:cNvPr>
          <p:cNvCxnSpPr>
            <a:cxnSpLocks/>
          </p:cNvCxnSpPr>
          <p:nvPr/>
        </p:nvCxnSpPr>
        <p:spPr>
          <a:xfrm flipH="1">
            <a:off x="2683905" y="2305050"/>
            <a:ext cx="764208" cy="1028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64E737B-FD33-4832-BE7F-EE3418722810}"/>
              </a:ext>
            </a:extLst>
          </p:cNvPr>
          <p:cNvCxnSpPr>
            <a:cxnSpLocks/>
          </p:cNvCxnSpPr>
          <p:nvPr/>
        </p:nvCxnSpPr>
        <p:spPr>
          <a:xfrm flipH="1">
            <a:off x="2683905" y="3333750"/>
            <a:ext cx="76420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BCA291-656F-431A-B056-776A4BCCD856}"/>
              </a:ext>
            </a:extLst>
          </p:cNvPr>
          <p:cNvCxnSpPr>
            <a:cxnSpLocks/>
          </p:cNvCxnSpPr>
          <p:nvPr/>
        </p:nvCxnSpPr>
        <p:spPr>
          <a:xfrm flipH="1" flipV="1">
            <a:off x="2683905" y="2281687"/>
            <a:ext cx="764208" cy="102869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87A11C3-3642-4A6B-8AB3-7BE141B43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171" y="1603031"/>
            <a:ext cx="6542857" cy="47533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711685-FD31-4C81-B27B-FC5D3E403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98" y="4788243"/>
            <a:ext cx="4747866" cy="19332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63631D-C585-4401-B353-73CD8194D683}"/>
              </a:ext>
            </a:extLst>
          </p:cNvPr>
          <p:cNvSpPr txBox="1"/>
          <p:nvPr/>
        </p:nvSpPr>
        <p:spPr>
          <a:xfrm>
            <a:off x="7896496" y="6358106"/>
            <a:ext cx="229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&lt;- </a:t>
            </a:r>
            <a:r>
              <a:rPr lang="ko-KR" altLang="en-US" dirty="0" err="1"/>
              <a:t>출력층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41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D8F90-22BE-47D9-870C-B046692B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오차역전파</a:t>
            </a:r>
            <a:r>
              <a:rPr lang="en-US" altLang="ko-KR" dirty="0"/>
              <a:t>(Back Propagation)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C20724-9403-460C-84B7-36F6552B6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2" y="1393481"/>
            <a:ext cx="4747866" cy="24673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E2A02-3D6A-429C-971F-3BB9047B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575BA15-2148-4638-A705-7A7BB2B312E3}"/>
              </a:ext>
            </a:extLst>
          </p:cNvPr>
          <p:cNvCxnSpPr>
            <a:cxnSpLocks/>
          </p:cNvCxnSpPr>
          <p:nvPr/>
        </p:nvCxnSpPr>
        <p:spPr>
          <a:xfrm flipH="1">
            <a:off x="988455" y="2292971"/>
            <a:ext cx="7642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3631D-C585-4401-B353-73CD8194D683}"/>
              </a:ext>
            </a:extLst>
          </p:cNvPr>
          <p:cNvSpPr txBox="1"/>
          <p:nvPr/>
        </p:nvSpPr>
        <p:spPr>
          <a:xfrm>
            <a:off x="7896496" y="6358106"/>
            <a:ext cx="229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입력층</a:t>
            </a:r>
            <a:r>
              <a:rPr lang="ko-KR" altLang="en-US" dirty="0"/>
              <a:t> </a:t>
            </a:r>
            <a:r>
              <a:rPr lang="en-US" altLang="ko-KR" dirty="0"/>
              <a:t>&lt;- </a:t>
            </a:r>
            <a:r>
              <a:rPr lang="ko-KR" altLang="en-US" dirty="0" err="1"/>
              <a:t>은닉층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7B372-0F07-4042-A1BA-1045AE12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2" y="3860800"/>
            <a:ext cx="5224053" cy="2808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E20A3C-DB85-47B2-9402-4E5BA8940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321" y="1533525"/>
            <a:ext cx="6207613" cy="48092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F40B4-84FA-439F-80E7-AD4794ED74C8}"/>
              </a:ext>
            </a:extLst>
          </p:cNvPr>
          <p:cNvSpPr/>
          <p:nvPr/>
        </p:nvSpPr>
        <p:spPr>
          <a:xfrm>
            <a:off x="988455" y="1969121"/>
            <a:ext cx="764208" cy="16859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15FE44-7D2B-4968-9B2A-2B6038E19763}"/>
              </a:ext>
            </a:extLst>
          </p:cNvPr>
          <p:cNvCxnSpPr>
            <a:cxnSpLocks/>
          </p:cNvCxnSpPr>
          <p:nvPr/>
        </p:nvCxnSpPr>
        <p:spPr>
          <a:xfrm flipH="1">
            <a:off x="988455" y="2292971"/>
            <a:ext cx="764208" cy="1028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49899C-6DA8-41DC-BEEC-2C2689C76138}"/>
              </a:ext>
            </a:extLst>
          </p:cNvPr>
          <p:cNvCxnSpPr>
            <a:cxnSpLocks/>
          </p:cNvCxnSpPr>
          <p:nvPr/>
        </p:nvCxnSpPr>
        <p:spPr>
          <a:xfrm flipH="1">
            <a:off x="988455" y="3321671"/>
            <a:ext cx="764208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6D36731-4275-4EB2-B00A-691B526401AC}"/>
              </a:ext>
            </a:extLst>
          </p:cNvPr>
          <p:cNvCxnSpPr>
            <a:cxnSpLocks/>
          </p:cNvCxnSpPr>
          <p:nvPr/>
        </p:nvCxnSpPr>
        <p:spPr>
          <a:xfrm flipH="1" flipV="1">
            <a:off x="988455" y="2269608"/>
            <a:ext cx="764208" cy="102869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3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99DAC-A83B-4137-AD8A-0DEF345B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소실 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BBED300-FAA2-4D1C-89C2-09DEB1CE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1004"/>
            <a:ext cx="10515600" cy="362919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611E60-47C1-472B-B7A6-3E11E0A4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35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6587B-F86B-4505-AF4B-5995C84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0A27C-192A-4CC4-91A3-A7A638C7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198002-CB80-4F6C-A948-0BFEDB411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954025"/>
            <a:ext cx="2466975" cy="4538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95045E-2E51-4E0B-8317-98B76E44E089}"/>
              </a:ext>
            </a:extLst>
          </p:cNvPr>
          <p:cNvSpPr/>
          <p:nvPr/>
        </p:nvSpPr>
        <p:spPr>
          <a:xfrm>
            <a:off x="5038725" y="2124075"/>
            <a:ext cx="6657975" cy="9429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Sigmoid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미분 시 기울기 소실 문제 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371637-1FFD-4951-B79D-83BE3915847B}"/>
              </a:ext>
            </a:extLst>
          </p:cNvPr>
          <p:cNvSpPr/>
          <p:nvPr/>
        </p:nvSpPr>
        <p:spPr>
          <a:xfrm>
            <a:off x="5038725" y="3629025"/>
            <a:ext cx="6657975" cy="9429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tanh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미분 시 기울기 소실 문제 발생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Sigmoid </a:t>
            </a:r>
            <a:r>
              <a:rPr lang="ko-KR" altLang="en-US" dirty="0">
                <a:solidFill>
                  <a:schemeClr val="tx1"/>
                </a:solidFill>
              </a:rPr>
              <a:t>범위를 </a:t>
            </a:r>
            <a:r>
              <a:rPr lang="en-US" altLang="ko-KR" dirty="0">
                <a:solidFill>
                  <a:schemeClr val="tx1"/>
                </a:solidFill>
              </a:rPr>
              <a:t>-1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로 확장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57BFEC-3999-4103-AD47-F04BBBE73655}"/>
              </a:ext>
            </a:extLst>
          </p:cNvPr>
          <p:cNvSpPr/>
          <p:nvPr/>
        </p:nvSpPr>
        <p:spPr>
          <a:xfrm>
            <a:off x="5038724" y="5133975"/>
            <a:ext cx="6657975" cy="942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ReLU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보다 큰 구간에서 기울기 유지</a:t>
            </a:r>
            <a:r>
              <a:rPr lang="en-US" altLang="ko-KR" dirty="0">
                <a:solidFill>
                  <a:schemeClr val="tx1"/>
                </a:solidFill>
              </a:rPr>
              <a:t>(2010)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dead neuron : </a:t>
            </a:r>
            <a:r>
              <a:rPr lang="ko-KR" altLang="en-US" dirty="0">
                <a:solidFill>
                  <a:schemeClr val="tx1"/>
                </a:solidFill>
              </a:rPr>
              <a:t>학습 속도가 빠르거나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가중치가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으로 설정된 경우 해당 뉴런은 어떤 자료가 입력되어도 갱신되지 않는다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0B28E-02D8-4D6C-A7DA-995072D1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933" y="1826701"/>
            <a:ext cx="1830863" cy="1443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41ABF5-4AF4-47CA-A485-990E4885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933" y="3437730"/>
            <a:ext cx="1830863" cy="1325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04708-9140-4BEF-90D9-333FECA42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8554" y="4930671"/>
            <a:ext cx="1876242" cy="17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6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6587B-F86B-4505-AF4B-5995C84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0A27C-192A-4CC4-91A3-A7A638C7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95045E-2E51-4E0B-8317-98B76E44E089}"/>
              </a:ext>
            </a:extLst>
          </p:cNvPr>
          <p:cNvSpPr/>
          <p:nvPr/>
        </p:nvSpPr>
        <p:spPr>
          <a:xfrm>
            <a:off x="5067300" y="2124075"/>
            <a:ext cx="6657975" cy="9429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ELU, </a:t>
            </a:r>
            <a:r>
              <a:rPr lang="en-US" altLang="ko-KR" dirty="0" err="1">
                <a:solidFill>
                  <a:schemeClr val="tx1"/>
                </a:solidFill>
              </a:rPr>
              <a:t>SeLU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ReLU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dead neuron</a:t>
            </a:r>
            <a:r>
              <a:rPr lang="ko-KR" altLang="en-US" dirty="0">
                <a:solidFill>
                  <a:schemeClr val="tx1"/>
                </a:solidFill>
              </a:rPr>
              <a:t>문제 해결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알파 값이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이 아닌 경우 </a:t>
            </a:r>
            <a:r>
              <a:rPr lang="en-US" altLang="ko-KR" dirty="0" err="1">
                <a:solidFill>
                  <a:schemeClr val="tx1"/>
                </a:solidFill>
              </a:rPr>
              <a:t>SeLU</a:t>
            </a:r>
            <a:r>
              <a:rPr lang="ko-KR" altLang="en-US" dirty="0">
                <a:solidFill>
                  <a:schemeClr val="tx1"/>
                </a:solidFill>
              </a:rPr>
              <a:t>라고 부름</a:t>
            </a:r>
            <a:r>
              <a:rPr lang="en-US" altLang="ko-KR" dirty="0">
                <a:solidFill>
                  <a:schemeClr val="tx1"/>
                </a:solidFill>
              </a:rPr>
              <a:t>(2016)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371637-1FFD-4951-B79D-83BE3915847B}"/>
              </a:ext>
            </a:extLst>
          </p:cNvPr>
          <p:cNvSpPr/>
          <p:nvPr/>
        </p:nvSpPr>
        <p:spPr>
          <a:xfrm>
            <a:off x="5067300" y="3629025"/>
            <a:ext cx="6657975" cy="9429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swish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깊은 레이어 학습 시 </a:t>
            </a:r>
            <a:r>
              <a:rPr lang="en-US" altLang="ko-KR" dirty="0" err="1">
                <a:solidFill>
                  <a:schemeClr val="tx1"/>
                </a:solidFill>
              </a:rPr>
              <a:t>ReLU</a:t>
            </a:r>
            <a:r>
              <a:rPr lang="ko-KR" altLang="en-US" dirty="0">
                <a:solidFill>
                  <a:schemeClr val="tx1"/>
                </a:solidFill>
              </a:rPr>
              <a:t>보다 높은 성능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Mobilenet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학습 시 사용</a:t>
            </a:r>
            <a:r>
              <a:rPr lang="en-US" altLang="ko-KR" dirty="0">
                <a:solidFill>
                  <a:schemeClr val="tx1"/>
                </a:solidFill>
              </a:rPr>
              <a:t>(2017)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A9DF7-37E3-4A9A-98E0-4D71FC461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1828403"/>
            <a:ext cx="4190999" cy="13255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DD8226-1C82-4A41-9928-7D5F9C02B109}"/>
              </a:ext>
            </a:extLst>
          </p:cNvPr>
          <p:cNvSpPr/>
          <p:nvPr/>
        </p:nvSpPr>
        <p:spPr>
          <a:xfrm>
            <a:off x="5067299" y="5256011"/>
            <a:ext cx="6657975" cy="9429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mish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swish</a:t>
            </a:r>
            <a:r>
              <a:rPr lang="ko-KR" altLang="en-US" dirty="0">
                <a:solidFill>
                  <a:schemeClr val="tx1"/>
                </a:solidFill>
              </a:rPr>
              <a:t>와 거의 비슷하다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(2019)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AF278A-A28B-4AB5-8A15-9B8CAB216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3452811"/>
            <a:ext cx="4353533" cy="1325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825173-C2F1-424E-AEB4-DB45EA93A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4916089"/>
            <a:ext cx="4086221" cy="1440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09C76-5BB0-4134-B422-FAC37C765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6356350"/>
            <a:ext cx="2248214" cy="381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353949-3744-498C-A5F8-52EC31F2B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63" y="6445211"/>
            <a:ext cx="192431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48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63B-12B5-4B3D-BE8A-69242C54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2D503-F8E0-468D-A542-D0D7DC6A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71C83-239B-4FDA-884D-A356FEE1DAA4}"/>
              </a:ext>
            </a:extLst>
          </p:cNvPr>
          <p:cNvSpPr txBox="1"/>
          <p:nvPr/>
        </p:nvSpPr>
        <p:spPr>
          <a:xfrm>
            <a:off x="838200" y="1590748"/>
            <a:ext cx="10635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: Training </a:t>
            </a:r>
            <a:r>
              <a:rPr lang="ko-KR" altLang="en-US" dirty="0"/>
              <a:t>과정 자체를 전체적으로 안정화 하여 학습 속도 가속</a:t>
            </a:r>
            <a:endParaRPr lang="en-US" altLang="ko-KR" dirty="0"/>
          </a:p>
          <a:p>
            <a:r>
              <a:rPr lang="ko-KR" altLang="en-US" dirty="0"/>
              <a:t>불안정화의 원인 </a:t>
            </a:r>
            <a:r>
              <a:rPr lang="en-US" altLang="ko-KR" dirty="0"/>
              <a:t>: Internal Covariance Shift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Network</a:t>
            </a:r>
            <a:r>
              <a:rPr lang="ko-KR" altLang="en-US" dirty="0"/>
              <a:t>의 각 층이나 </a:t>
            </a:r>
            <a:r>
              <a:rPr lang="en-US" altLang="ko-KR" dirty="0"/>
              <a:t>Activation </a:t>
            </a:r>
            <a:r>
              <a:rPr lang="ko-KR" altLang="en-US" dirty="0"/>
              <a:t>마다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distribution</a:t>
            </a:r>
            <a:r>
              <a:rPr lang="ko-KR" altLang="en-US" dirty="0"/>
              <a:t>이 달라지는 현상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 현상을 막기 위해 </a:t>
            </a:r>
            <a:r>
              <a:rPr lang="en-US" altLang="ko-KR" dirty="0"/>
              <a:t>distribution</a:t>
            </a:r>
            <a:r>
              <a:rPr lang="ko-KR" altLang="en-US" dirty="0"/>
              <a:t>을 평균 </a:t>
            </a:r>
            <a:r>
              <a:rPr lang="en-US" altLang="ko-KR" dirty="0"/>
              <a:t>0, </a:t>
            </a:r>
            <a:r>
              <a:rPr lang="ko-KR" altLang="en-US" dirty="0"/>
              <a:t>표준편차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normalize </a:t>
            </a:r>
            <a:r>
              <a:rPr lang="ko-KR" altLang="en-US" dirty="0"/>
              <a:t>시키는 방법 적용 시 해결 가능</a:t>
            </a:r>
            <a:r>
              <a:rPr lang="en-US" altLang="ko-KR" dirty="0"/>
              <a:t>(whitening)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하지만</a:t>
            </a:r>
            <a:r>
              <a:rPr lang="en-US" altLang="ko-KR" dirty="0"/>
              <a:t>, covariance matrix</a:t>
            </a:r>
            <a:r>
              <a:rPr lang="ko-KR" altLang="en-US" dirty="0"/>
              <a:t>의 계산과 </a:t>
            </a:r>
            <a:r>
              <a:rPr lang="en-US" altLang="ko-KR" dirty="0"/>
              <a:t>inverse</a:t>
            </a:r>
            <a:r>
              <a:rPr lang="ko-KR" altLang="en-US" dirty="0"/>
              <a:t>의 계산이 필요하기 때문에 </a:t>
            </a:r>
            <a:r>
              <a:rPr lang="ko-KR" altLang="en-US" dirty="0" err="1"/>
              <a:t>계산량이</a:t>
            </a:r>
            <a:r>
              <a:rPr lang="ko-KR" altLang="en-US" dirty="0"/>
              <a:t> 많고</a:t>
            </a:r>
            <a:r>
              <a:rPr lang="en-US" altLang="ko-KR" dirty="0"/>
              <a:t>, whitening</a:t>
            </a:r>
            <a:r>
              <a:rPr lang="ko-KR" altLang="en-US" dirty="0"/>
              <a:t>을 하면 일부 </a:t>
            </a:r>
            <a:r>
              <a:rPr lang="en-US" altLang="ko-KR" dirty="0"/>
              <a:t>parameter </a:t>
            </a:r>
            <a:r>
              <a:rPr lang="ko-KR" altLang="en-US" dirty="0"/>
              <a:t>들의 영향이 무시됨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05253-6FA9-4320-8292-400B88801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53707"/>
            <a:ext cx="4810839" cy="2967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622468-D5E8-4F45-9B2E-AC4247F8F44F}"/>
              </a:ext>
            </a:extLst>
          </p:cNvPr>
          <p:cNvSpPr txBox="1"/>
          <p:nvPr/>
        </p:nvSpPr>
        <p:spPr>
          <a:xfrm>
            <a:off x="5727033" y="3760300"/>
            <a:ext cx="6391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가정 </a:t>
            </a:r>
            <a:r>
              <a:rPr lang="en-US" altLang="ko-KR" dirty="0"/>
              <a:t>: </a:t>
            </a:r>
            <a:r>
              <a:rPr lang="ko-KR" altLang="en-US" dirty="0"/>
              <a:t>각각의 </a:t>
            </a:r>
            <a:r>
              <a:rPr lang="en-US" altLang="ko-KR" dirty="0"/>
              <a:t>feature</a:t>
            </a:r>
            <a:r>
              <a:rPr lang="ko-KR" altLang="en-US" dirty="0"/>
              <a:t>들이 이미 </a:t>
            </a:r>
            <a:r>
              <a:rPr lang="en-US" altLang="ko-KR" dirty="0"/>
              <a:t>uncorrelated </a:t>
            </a:r>
            <a:r>
              <a:rPr lang="ko-KR" altLang="en-US" dirty="0"/>
              <a:t>되어있다</a:t>
            </a:r>
            <a:r>
              <a:rPr lang="en-US" altLang="ko-KR" dirty="0"/>
              <a:t>. feature </a:t>
            </a:r>
            <a:r>
              <a:rPr lang="ko-KR" altLang="en-US" dirty="0"/>
              <a:t>각각에 대해서만 </a:t>
            </a:r>
            <a:r>
              <a:rPr lang="en-US" altLang="ko-KR" dirty="0"/>
              <a:t>scalar </a:t>
            </a:r>
            <a:r>
              <a:rPr lang="ko-KR" altLang="en-US" dirty="0"/>
              <a:t>형태로 </a:t>
            </a:r>
            <a:r>
              <a:rPr lang="en-US" altLang="ko-KR" dirty="0"/>
              <a:t>mean</a:t>
            </a:r>
            <a:r>
              <a:rPr lang="ko-KR" altLang="en-US" dirty="0"/>
              <a:t>과 </a:t>
            </a:r>
            <a:r>
              <a:rPr lang="en-US" altLang="ko-KR" dirty="0"/>
              <a:t>variance</a:t>
            </a:r>
            <a:r>
              <a:rPr lang="ko-KR" altLang="en-US" dirty="0"/>
              <a:t>를 구하고 각각 </a:t>
            </a:r>
            <a:r>
              <a:rPr lang="en-US" altLang="ko-KR" dirty="0"/>
              <a:t>normalize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단순히 </a:t>
            </a:r>
            <a:r>
              <a:rPr lang="en-US" altLang="ko-KR" dirty="0"/>
              <a:t>mean</a:t>
            </a:r>
            <a:r>
              <a:rPr lang="ko-KR" altLang="en-US" dirty="0"/>
              <a:t>과 </a:t>
            </a:r>
            <a:r>
              <a:rPr lang="en-US" altLang="ko-KR" dirty="0"/>
              <a:t>variance</a:t>
            </a:r>
            <a:r>
              <a:rPr lang="ko-KR" altLang="en-US" dirty="0"/>
              <a:t>를 </a:t>
            </a:r>
            <a:r>
              <a:rPr lang="en-US" altLang="ko-KR" dirty="0"/>
              <a:t>0, 1</a:t>
            </a:r>
            <a:r>
              <a:rPr lang="ko-KR" altLang="en-US" dirty="0"/>
              <a:t>로 고정시키는 것은 오히려 </a:t>
            </a:r>
            <a:r>
              <a:rPr lang="en-US" altLang="ko-KR" dirty="0"/>
              <a:t>Activation function</a:t>
            </a:r>
            <a:r>
              <a:rPr lang="ko-KR" altLang="en-US" dirty="0"/>
              <a:t>의 </a:t>
            </a:r>
            <a:r>
              <a:rPr lang="en-US" altLang="ko-KR" dirty="0"/>
              <a:t>nonlinearity</a:t>
            </a:r>
            <a:r>
              <a:rPr lang="ko-KR" altLang="en-US" dirty="0"/>
              <a:t>를 없앨 수 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feature</a:t>
            </a:r>
            <a:r>
              <a:rPr lang="ko-KR" altLang="en-US" dirty="0"/>
              <a:t>가 </a:t>
            </a:r>
            <a:r>
              <a:rPr lang="en-US" altLang="ko-KR" dirty="0"/>
              <a:t>uncorrelated </a:t>
            </a:r>
            <a:r>
              <a:rPr lang="ko-KR" altLang="en-US" dirty="0"/>
              <a:t>되어있다는 가정에 의해 네트워크가 표현할 수 있는 것이 제한될 수 있다</a:t>
            </a:r>
            <a:r>
              <a:rPr lang="en-US" altLang="ko-KR" dirty="0"/>
              <a:t>. </a:t>
            </a:r>
            <a:r>
              <a:rPr lang="ko-KR" altLang="en-US" dirty="0"/>
              <a:t>이 점들을 보완하기 위해</a:t>
            </a:r>
            <a:r>
              <a:rPr lang="en-US" altLang="ko-KR" dirty="0"/>
              <a:t>, normalize</a:t>
            </a:r>
            <a:r>
              <a:rPr lang="ko-KR" altLang="en-US" dirty="0"/>
              <a:t>된 값들에 </a:t>
            </a:r>
            <a:r>
              <a:rPr lang="en-US" altLang="ko-KR" dirty="0"/>
              <a:t>scale factor (gamma)</a:t>
            </a:r>
            <a:r>
              <a:rPr lang="ko-KR" altLang="en-US" dirty="0"/>
              <a:t>와 </a:t>
            </a:r>
            <a:r>
              <a:rPr lang="en-US" altLang="ko-KR" dirty="0"/>
              <a:t>shift factor (beta)</a:t>
            </a:r>
            <a:r>
              <a:rPr lang="ko-KR" altLang="en-US" dirty="0"/>
              <a:t>를 더해주고 이 변수들을 </a:t>
            </a:r>
            <a:r>
              <a:rPr lang="en-US" altLang="ko-KR" dirty="0"/>
              <a:t>back-prop </a:t>
            </a:r>
            <a:r>
              <a:rPr lang="ko-KR" altLang="en-US" dirty="0"/>
              <a:t>과정에서 같이 </a:t>
            </a:r>
            <a:r>
              <a:rPr lang="en-US" altLang="ko-KR" dirty="0"/>
              <a:t>train </a:t>
            </a:r>
            <a:r>
              <a:rPr lang="ko-KR" altLang="en-US" dirty="0"/>
              <a:t>시켜준다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48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31E11-1298-4023-948A-C4572D13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CNN(Convolutional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04CF5-1EFE-463C-A47E-99E12FC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47EAC-55BF-4C5A-8121-A0399DC3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537081"/>
            <a:ext cx="5512297" cy="429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60E7B6-91B3-4A50-A263-8745C4AE6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080" y="1537081"/>
            <a:ext cx="5512296" cy="4292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A3E1B-63EE-468C-A7B3-4E9CD36D7D3E}"/>
              </a:ext>
            </a:extLst>
          </p:cNvPr>
          <p:cNvSpPr txBox="1"/>
          <p:nvPr/>
        </p:nvSpPr>
        <p:spPr>
          <a:xfrm>
            <a:off x="1173658" y="6169580"/>
            <a:ext cx="953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 구조 </a:t>
            </a:r>
            <a:r>
              <a:rPr lang="en-US" altLang="ko-KR" dirty="0"/>
              <a:t>: Convolution -&gt; (Batch Normalization) -&gt; Activation -&gt; (Dropout) -&gt; Pooling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85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9A855-4E8D-451A-BE51-FB893080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A04CDD4-35C2-4A39-B055-D4F8724FC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392"/>
            <a:ext cx="10515600" cy="4640483"/>
          </a:xfr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D3DAB-0C0D-4051-95F8-DFF7F810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97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E3F2C-9D76-4F04-877C-3B0E980F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연산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B2A98E-C8B6-4763-A58B-990C4016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3F5D2-F496-452A-8BCE-E674157A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0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CB30F-CF32-4B35-9617-AE5BC823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합성곱층</a:t>
            </a:r>
            <a:r>
              <a:rPr lang="en-US" altLang="ko-KR" dirty="0"/>
              <a:t>(Convolution layer)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1870E-BCE1-491F-A26B-1104FF20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3025"/>
            <a:ext cx="2743200" cy="365125"/>
          </a:xfrm>
        </p:spPr>
        <p:txBody>
          <a:bodyPr/>
          <a:lstStyle/>
          <a:p>
            <a:fld id="{B59F9683-D7D3-468A-BC4C-CB8D71569A47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BC0ABD-6C88-47CE-A04E-C32E9B13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00" y="1545021"/>
            <a:ext cx="10907600" cy="49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66E1E-60AB-4C06-A565-5C3CD309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parameter </a:t>
            </a:r>
            <a:r>
              <a:rPr lang="ko-KR" altLang="en-US" dirty="0"/>
              <a:t>계산법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2DD55-ABC7-4480-BA96-1113554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803A8-EA8C-4DDB-B6F1-8C62CD530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5818"/>
            <a:ext cx="10515600" cy="1910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B9103D-D632-462A-82E3-6FE60816832D}"/>
              </a:ext>
            </a:extLst>
          </p:cNvPr>
          <p:cNvSpPr txBox="1"/>
          <p:nvPr/>
        </p:nvSpPr>
        <p:spPr>
          <a:xfrm>
            <a:off x="762000" y="3895725"/>
            <a:ext cx="1066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동일한 성능을 가진 모델이라면</a:t>
            </a:r>
            <a:r>
              <a:rPr lang="en-US" altLang="ko-KR" dirty="0"/>
              <a:t>, </a:t>
            </a:r>
            <a:r>
              <a:rPr lang="ko-KR" altLang="en-US" dirty="0"/>
              <a:t>파라미터가 적을수록 좋다</a:t>
            </a:r>
            <a:r>
              <a:rPr lang="en-US" altLang="ko-KR" dirty="0"/>
              <a:t>. – “</a:t>
            </a:r>
            <a:r>
              <a:rPr lang="en-US" altLang="ko-KR" dirty="0" err="1"/>
              <a:t>SENet</a:t>
            </a:r>
            <a:r>
              <a:rPr lang="en-US" altLang="ko-KR" dirty="0"/>
              <a:t>”(42page)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More efficient distributed training : </a:t>
            </a:r>
            <a:r>
              <a:rPr lang="ko-KR" altLang="en-US" dirty="0"/>
              <a:t>병렬 학습 시 큰 효율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Less overhead when exporting newmodels to clients : </a:t>
            </a:r>
            <a:r>
              <a:rPr lang="ko-KR" altLang="en-US" dirty="0"/>
              <a:t>실시간 서버 소통 시 과부하 감소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Feasible FPGA and embedded deployment : </a:t>
            </a:r>
            <a:r>
              <a:rPr lang="ko-KR" altLang="en-US" dirty="0"/>
              <a:t>모델을 제한된 메모리에 직접 배치 가능</a:t>
            </a:r>
          </a:p>
        </p:txBody>
      </p:sp>
    </p:spTree>
    <p:extLst>
      <p:ext uri="{BB962C8B-B14F-4D97-AF65-F5344CB8AC3E}">
        <p14:creationId xmlns:p14="http://schemas.microsoft.com/office/powerpoint/2010/main" val="415476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7B8FA-844A-402A-BF8A-F7633B31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풀링층</a:t>
            </a:r>
            <a:r>
              <a:rPr lang="en-US" altLang="ko-KR" dirty="0"/>
              <a:t>(Pooling layer)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5F2EB-1024-401E-9F44-DD2A697B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99DB7-1B4A-4B3C-BA16-2B7696C2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0" y="1690689"/>
            <a:ext cx="10724780" cy="466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79DEA-A55A-443B-8BD6-5C5B4914F437}"/>
              </a:ext>
            </a:extLst>
          </p:cNvPr>
          <p:cNvSpPr txBox="1"/>
          <p:nvPr/>
        </p:nvSpPr>
        <p:spPr>
          <a:xfrm>
            <a:off x="4629335" y="4011852"/>
            <a:ext cx="13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(2,2)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B6EAF-2C20-4351-8118-6F84A7C66B06}"/>
              </a:ext>
            </a:extLst>
          </p:cNvPr>
          <p:cNvSpPr txBox="1"/>
          <p:nvPr/>
        </p:nvSpPr>
        <p:spPr>
          <a:xfrm>
            <a:off x="4629335" y="4797979"/>
            <a:ext cx="13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BDAFA2-C44D-4A86-8E32-8024527094D6}"/>
              </a:ext>
            </a:extLst>
          </p:cNvPr>
          <p:cNvSpPr/>
          <p:nvPr/>
        </p:nvSpPr>
        <p:spPr>
          <a:xfrm>
            <a:off x="1647825" y="1724102"/>
            <a:ext cx="1504950" cy="7667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8E041C-E43A-449B-BE44-31EFC077756D}"/>
              </a:ext>
            </a:extLst>
          </p:cNvPr>
          <p:cNvSpPr/>
          <p:nvPr/>
        </p:nvSpPr>
        <p:spPr>
          <a:xfrm>
            <a:off x="3419105" y="1724102"/>
            <a:ext cx="1504950" cy="7667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7451C8-0E41-44FA-AF6F-F1F3AE190F3A}"/>
              </a:ext>
            </a:extLst>
          </p:cNvPr>
          <p:cNvSpPr/>
          <p:nvPr/>
        </p:nvSpPr>
        <p:spPr>
          <a:xfrm>
            <a:off x="1647825" y="2524276"/>
            <a:ext cx="1504950" cy="7667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C21E45-C31A-43C9-90C1-1A7E6A2A920C}"/>
              </a:ext>
            </a:extLst>
          </p:cNvPr>
          <p:cNvSpPr/>
          <p:nvPr/>
        </p:nvSpPr>
        <p:spPr>
          <a:xfrm>
            <a:off x="3419105" y="2524276"/>
            <a:ext cx="1504950" cy="7667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305F8-77E9-4486-A563-60AD4B6E078A}"/>
              </a:ext>
            </a:extLst>
          </p:cNvPr>
          <p:cNvSpPr txBox="1"/>
          <p:nvPr/>
        </p:nvSpPr>
        <p:spPr>
          <a:xfrm>
            <a:off x="1409700" y="635635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output_size</a:t>
            </a:r>
            <a:r>
              <a:rPr lang="en-US" altLang="ko-KR" dirty="0"/>
              <a:t> = 1 + (</a:t>
            </a:r>
            <a:r>
              <a:rPr lang="en-US" altLang="ko-KR" dirty="0" err="1"/>
              <a:t>Input_size</a:t>
            </a:r>
            <a:r>
              <a:rPr lang="en-US" altLang="ko-KR" dirty="0"/>
              <a:t> – </a:t>
            </a:r>
            <a:r>
              <a:rPr lang="en-US" altLang="ko-KR" dirty="0" err="1"/>
              <a:t>pool_size</a:t>
            </a:r>
            <a:r>
              <a:rPr lang="en-US" altLang="ko-KR" dirty="0"/>
              <a:t> + padding*2)/strides   (padding </a:t>
            </a:r>
            <a:r>
              <a:rPr lang="ko-KR" altLang="en-US" dirty="0"/>
              <a:t>있는 경우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44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5E45D-619A-49F4-A480-98A812BE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FC(Fully Connected layer)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27D606-1A43-4B27-BF00-EFE1A4F5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BB4E4B-19BB-4C9F-B1B6-9405D835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706100" cy="46656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A201D6-C88E-4B71-9EDE-3F425ACBD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87" y="3931822"/>
            <a:ext cx="1228788" cy="198147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09F2FE-9C4E-443B-8665-0204F6EDB4F2}"/>
              </a:ext>
            </a:extLst>
          </p:cNvPr>
          <p:cNvCxnSpPr/>
          <p:nvPr/>
        </p:nvCxnSpPr>
        <p:spPr>
          <a:xfrm>
            <a:off x="3219450" y="4467225"/>
            <a:ext cx="2295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1CDEFAD-1CB8-4868-8DA0-EA166FD03310}"/>
              </a:ext>
            </a:extLst>
          </p:cNvPr>
          <p:cNvCxnSpPr>
            <a:cxnSpLocks/>
          </p:cNvCxnSpPr>
          <p:nvPr/>
        </p:nvCxnSpPr>
        <p:spPr>
          <a:xfrm>
            <a:off x="3219450" y="4533900"/>
            <a:ext cx="2295525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9273BF1-FE4E-40FE-A7E9-DCC57228D114}"/>
              </a:ext>
            </a:extLst>
          </p:cNvPr>
          <p:cNvCxnSpPr>
            <a:cxnSpLocks/>
          </p:cNvCxnSpPr>
          <p:nvPr/>
        </p:nvCxnSpPr>
        <p:spPr>
          <a:xfrm>
            <a:off x="3219450" y="4533900"/>
            <a:ext cx="24003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1276F5-F6C9-48D3-96BD-1BD5759B28B3}"/>
              </a:ext>
            </a:extLst>
          </p:cNvPr>
          <p:cNvCxnSpPr>
            <a:cxnSpLocks/>
          </p:cNvCxnSpPr>
          <p:nvPr/>
        </p:nvCxnSpPr>
        <p:spPr>
          <a:xfrm>
            <a:off x="3219450" y="4533900"/>
            <a:ext cx="2486025" cy="633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0D3C94A-622E-4BDD-8E7F-11C22871B750}"/>
              </a:ext>
            </a:extLst>
          </p:cNvPr>
          <p:cNvCxnSpPr>
            <a:cxnSpLocks/>
          </p:cNvCxnSpPr>
          <p:nvPr/>
        </p:nvCxnSpPr>
        <p:spPr>
          <a:xfrm flipV="1">
            <a:off x="3352800" y="4467225"/>
            <a:ext cx="2162175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DD2D58-037A-4BF6-90EB-3F27F74C53CB}"/>
              </a:ext>
            </a:extLst>
          </p:cNvPr>
          <p:cNvCxnSpPr>
            <a:cxnSpLocks/>
          </p:cNvCxnSpPr>
          <p:nvPr/>
        </p:nvCxnSpPr>
        <p:spPr>
          <a:xfrm flipV="1">
            <a:off x="3495675" y="4467225"/>
            <a:ext cx="2019300" cy="70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1F87A4-4D99-4DDF-BB8C-8D2B41E2B812}"/>
              </a:ext>
            </a:extLst>
          </p:cNvPr>
          <p:cNvCxnSpPr>
            <a:cxnSpLocks/>
          </p:cNvCxnSpPr>
          <p:nvPr/>
        </p:nvCxnSpPr>
        <p:spPr>
          <a:xfrm flipV="1">
            <a:off x="3552794" y="4528344"/>
            <a:ext cx="1962181" cy="886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8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A8F2A-0627-4525-BCCB-853270D8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Global Average Pooling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41202D-442B-40F9-80EA-0D9198E7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7907"/>
            <a:ext cx="5076825" cy="283314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6C2D3-B9E1-40B3-9680-4C9B0DCE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6FA115-971B-4352-9DEB-E21319AF7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56" y="1980836"/>
            <a:ext cx="4572638" cy="261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0FB08-95D4-4AF1-A1DD-D149904D8102}"/>
              </a:ext>
            </a:extLst>
          </p:cNvPr>
          <p:cNvSpPr txBox="1"/>
          <p:nvPr/>
        </p:nvSpPr>
        <p:spPr>
          <a:xfrm>
            <a:off x="4457700" y="487976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차원 변경 </a:t>
            </a:r>
            <a:r>
              <a:rPr lang="en-US" altLang="ko-KR" dirty="0"/>
              <a:t>: (H,W,D) -&gt; (1,1,D)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90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62278-810C-4FA9-8775-5BE90048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LeNet-5(1998)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9C48A19-0FC8-49D8-9368-4D3E35359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80" y="1476375"/>
            <a:ext cx="4904820" cy="48799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A16A8A-7A9B-4B65-9174-C37F3C0B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CA34B3-58B5-4CC6-B32D-589B6A013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0" y="1690688"/>
            <a:ext cx="5610780" cy="2281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226DF2-0E4A-4A9A-89F9-66420AE5F6B8}"/>
              </a:ext>
            </a:extLst>
          </p:cNvPr>
          <p:cNvSpPr txBox="1"/>
          <p:nvPr/>
        </p:nvSpPr>
        <p:spPr>
          <a:xfrm>
            <a:off x="514350" y="4374158"/>
            <a:ext cx="5695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초창기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</a:t>
            </a:r>
            <a:r>
              <a:rPr lang="ko-KR" altLang="en-US" dirty="0"/>
              <a:t>입력 </a:t>
            </a:r>
            <a:r>
              <a:rPr lang="en-US" altLang="ko-KR" dirty="0"/>
              <a:t>: 32x32x1)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주로 문자 인식에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얕은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입력 </a:t>
            </a:r>
            <a:r>
              <a:rPr lang="en-US" altLang="ko-KR" dirty="0"/>
              <a:t>: gray scale image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437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94330-7325-4DD3-9EC2-3CC332B3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(2012)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CD2006-0F52-4945-838E-80EEF1CDA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3" y="1690689"/>
            <a:ext cx="4844058" cy="29575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F8458-B1E1-4E5E-8836-10C36103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6771" y="6450230"/>
            <a:ext cx="2743200" cy="365125"/>
          </a:xfrm>
        </p:spPr>
        <p:txBody>
          <a:bodyPr/>
          <a:lstStyle/>
          <a:p>
            <a:fld id="{B59F9683-D7D3-468A-BC4C-CB8D71569A47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1950B-892E-489B-A0DC-A682491CDD05}"/>
              </a:ext>
            </a:extLst>
          </p:cNvPr>
          <p:cNvSpPr txBox="1"/>
          <p:nvPr/>
        </p:nvSpPr>
        <p:spPr>
          <a:xfrm>
            <a:off x="337543" y="4879022"/>
            <a:ext cx="5505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3GB GTX 580 GPU </a:t>
            </a:r>
            <a:r>
              <a:rPr lang="ko-KR" altLang="en-US" dirty="0"/>
              <a:t>한 대로 훈련하려 했으나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메모리 부족으로 두 대의 </a:t>
            </a:r>
            <a:r>
              <a:rPr lang="en-US" altLang="ko-KR" dirty="0"/>
              <a:t>GPU</a:t>
            </a:r>
            <a:r>
              <a:rPr lang="ko-KR" altLang="en-US" dirty="0"/>
              <a:t>로 분할함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Local Response Normalization :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출력은 양수일 때 입력에 비례한다</a:t>
            </a:r>
            <a:r>
              <a:rPr lang="en-US" altLang="ko-KR" dirty="0"/>
              <a:t>. </a:t>
            </a:r>
            <a:r>
              <a:rPr lang="ko-KR" altLang="en-US" dirty="0"/>
              <a:t>매우 높은 한 픽셀이 다른 픽셀에 미치는 영향을 방지하기 위해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입력 </a:t>
            </a:r>
            <a:r>
              <a:rPr lang="en-US" altLang="ko-KR" dirty="0"/>
              <a:t>: (227x227x3)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82900-EC92-4466-92BE-B075FDF6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39" y="1533719"/>
            <a:ext cx="5660561" cy="1408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5E9890-7F91-472D-8F2C-4CAF56030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57" y="2984332"/>
            <a:ext cx="5723926" cy="6568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D273DD-5749-432E-9B13-912EFFFB0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57" y="3666414"/>
            <a:ext cx="5797851" cy="7975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567FA7-717B-4830-8FE1-62DF250A0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56" y="4246859"/>
            <a:ext cx="5797851" cy="12909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AAE69F-28D0-4993-817F-DDA32B9A3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57" y="5346580"/>
            <a:ext cx="5866493" cy="14533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4A7E1D2-0B58-456D-A569-C2DE8F809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257" y="113410"/>
            <a:ext cx="5562600" cy="13255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D601EE-8F07-42C4-A000-70ABFCE9D17D}"/>
              </a:ext>
            </a:extLst>
          </p:cNvPr>
          <p:cNvSpPr txBox="1"/>
          <p:nvPr/>
        </p:nvSpPr>
        <p:spPr>
          <a:xfrm>
            <a:off x="8134350" y="365124"/>
            <a:ext cx="356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3x11x11x96+96 = 34,944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86846B-B39F-4CE3-96C0-E5B3E6D21CFB}"/>
              </a:ext>
            </a:extLst>
          </p:cNvPr>
          <p:cNvSpPr txBox="1"/>
          <p:nvPr/>
        </p:nvSpPr>
        <p:spPr>
          <a:xfrm>
            <a:off x="8251859" y="1783512"/>
            <a:ext cx="356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96*5*5*256+256 = 614,656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5E42B-79F0-486C-9AFA-9F8B2BEAE8F7}"/>
              </a:ext>
            </a:extLst>
          </p:cNvPr>
          <p:cNvSpPr txBox="1"/>
          <p:nvPr/>
        </p:nvSpPr>
        <p:spPr>
          <a:xfrm>
            <a:off x="8251859" y="3230623"/>
            <a:ext cx="356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256*3*3*384+384 = 885,120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29EEA7-27C1-4986-8B84-3D7C19D05867}"/>
              </a:ext>
            </a:extLst>
          </p:cNvPr>
          <p:cNvSpPr txBox="1"/>
          <p:nvPr/>
        </p:nvSpPr>
        <p:spPr>
          <a:xfrm>
            <a:off x="7631990" y="3868508"/>
            <a:ext cx="356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384*3*3*384+384 = 1,327,488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A4D37-D161-423A-8A24-81ECCB7DD20D}"/>
              </a:ext>
            </a:extLst>
          </p:cNvPr>
          <p:cNvSpPr txBox="1"/>
          <p:nvPr/>
        </p:nvSpPr>
        <p:spPr>
          <a:xfrm>
            <a:off x="7527215" y="4458048"/>
            <a:ext cx="356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384*3*3*256+256 = 884,992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C79C5B-2597-43F5-8B5A-BA4569FDF4CB}"/>
              </a:ext>
            </a:extLst>
          </p:cNvPr>
          <p:cNvSpPr txBox="1"/>
          <p:nvPr/>
        </p:nvSpPr>
        <p:spPr>
          <a:xfrm>
            <a:off x="7355765" y="5428049"/>
            <a:ext cx="449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(6x6x256)x4096+4096 = 37,752,832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2D22B-10BD-4A36-8637-252B1896F66A}"/>
              </a:ext>
            </a:extLst>
          </p:cNvPr>
          <p:cNvSpPr txBox="1"/>
          <p:nvPr/>
        </p:nvSpPr>
        <p:spPr>
          <a:xfrm>
            <a:off x="10378872" y="4934856"/>
            <a:ext cx="109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6x6x256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8825E4-08B9-4EC0-A622-DA410F8D7DD5}"/>
              </a:ext>
            </a:extLst>
          </p:cNvPr>
          <p:cNvSpPr/>
          <p:nvPr/>
        </p:nvSpPr>
        <p:spPr>
          <a:xfrm>
            <a:off x="5693239" y="549790"/>
            <a:ext cx="1174286" cy="184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859C9D-EFA3-4012-9AB8-85E2B528255B}"/>
              </a:ext>
            </a:extLst>
          </p:cNvPr>
          <p:cNvSpPr/>
          <p:nvPr/>
        </p:nvSpPr>
        <p:spPr>
          <a:xfrm>
            <a:off x="5701306" y="902048"/>
            <a:ext cx="1174286" cy="1846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A3B7F0-B322-48FF-BD98-ACDA513BBCF3}"/>
              </a:ext>
            </a:extLst>
          </p:cNvPr>
          <p:cNvSpPr/>
          <p:nvPr/>
        </p:nvSpPr>
        <p:spPr>
          <a:xfrm>
            <a:off x="5701306" y="1938758"/>
            <a:ext cx="1309094" cy="214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297E08-9520-45A9-B29C-E30BCAC6BB09}"/>
              </a:ext>
            </a:extLst>
          </p:cNvPr>
          <p:cNvSpPr/>
          <p:nvPr/>
        </p:nvSpPr>
        <p:spPr>
          <a:xfrm>
            <a:off x="5701306" y="2329023"/>
            <a:ext cx="1309094" cy="214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95D3A2-21CC-4DD4-80E2-0AB370FC9D7B}"/>
              </a:ext>
            </a:extLst>
          </p:cNvPr>
          <p:cNvSpPr/>
          <p:nvPr/>
        </p:nvSpPr>
        <p:spPr>
          <a:xfrm>
            <a:off x="5701306" y="3443961"/>
            <a:ext cx="1309094" cy="214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AAFB88-3705-447E-B5B3-99838A5B8E51}"/>
              </a:ext>
            </a:extLst>
          </p:cNvPr>
          <p:cNvSpPr/>
          <p:nvPr/>
        </p:nvSpPr>
        <p:spPr>
          <a:xfrm>
            <a:off x="5742875" y="4757767"/>
            <a:ext cx="1267525" cy="2254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83547F-00D5-4476-84DB-DFBCAEA492B9}"/>
              </a:ext>
            </a:extLst>
          </p:cNvPr>
          <p:cNvSpPr txBox="1"/>
          <p:nvPr/>
        </p:nvSpPr>
        <p:spPr>
          <a:xfrm>
            <a:off x="5638019" y="3953823"/>
            <a:ext cx="149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13x13x384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E8F985-5E71-49EB-86A5-8AFB2A3DBB36}"/>
              </a:ext>
            </a:extLst>
          </p:cNvPr>
          <p:cNvSpPr/>
          <p:nvPr/>
        </p:nvSpPr>
        <p:spPr>
          <a:xfrm>
            <a:off x="5682255" y="4044402"/>
            <a:ext cx="1309094" cy="214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AC3252-1A7E-4DEA-A299-5A11FF5D0B53}"/>
              </a:ext>
            </a:extLst>
          </p:cNvPr>
          <p:cNvSpPr/>
          <p:nvPr/>
        </p:nvSpPr>
        <p:spPr>
          <a:xfrm>
            <a:off x="10394818" y="5021959"/>
            <a:ext cx="958982" cy="2729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B91987-4067-4CDB-8F5E-0196E3C15D83}"/>
              </a:ext>
            </a:extLst>
          </p:cNvPr>
          <p:cNvSpPr txBox="1"/>
          <p:nvPr/>
        </p:nvSpPr>
        <p:spPr>
          <a:xfrm>
            <a:off x="7355765" y="5900898"/>
            <a:ext cx="449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4096x4096+4096 = 16,781,312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AFD93-2F17-486B-AC80-0DFF0EF65376}"/>
              </a:ext>
            </a:extLst>
          </p:cNvPr>
          <p:cNvSpPr txBox="1"/>
          <p:nvPr/>
        </p:nvSpPr>
        <p:spPr>
          <a:xfrm>
            <a:off x="8523519" y="6509523"/>
            <a:ext cx="329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4096x1000+1000 = 4,097,000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77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94330-7325-4DD3-9EC2-3CC332B3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ZFNet</a:t>
            </a:r>
            <a:r>
              <a:rPr lang="en-US" altLang="ko-KR" dirty="0"/>
              <a:t>(2013)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1950B-892E-489B-A0DC-A682491CDD05}"/>
              </a:ext>
            </a:extLst>
          </p:cNvPr>
          <p:cNvSpPr txBox="1"/>
          <p:nvPr/>
        </p:nvSpPr>
        <p:spPr>
          <a:xfrm>
            <a:off x="1128118" y="4925495"/>
            <a:ext cx="393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과 매우 비슷함</a:t>
            </a:r>
            <a:r>
              <a:rPr lang="en-US" altLang="ko-KR" dirty="0"/>
              <a:t>, </a:t>
            </a:r>
            <a:r>
              <a:rPr lang="ko-KR" altLang="en-US" dirty="0"/>
              <a:t>정확도 개선</a:t>
            </a:r>
            <a:endParaRPr lang="en-US" altLang="ko-KR" dirty="0"/>
          </a:p>
          <a:p>
            <a:r>
              <a:rPr lang="ko-KR" altLang="en-US" dirty="0"/>
              <a:t>입력 </a:t>
            </a:r>
            <a:r>
              <a:rPr lang="en-US" altLang="ko-KR" dirty="0"/>
              <a:t>: (227x227x3)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9C9F0-53A7-4517-ADA2-557C998FD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8" y="1800106"/>
            <a:ext cx="5863082" cy="2695694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D8FC7817-91F3-45F8-9170-1D93F1FACF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267629"/>
              </p:ext>
            </p:extLst>
          </p:nvPr>
        </p:nvGraphicFramePr>
        <p:xfrm>
          <a:off x="6253607" y="1028700"/>
          <a:ext cx="5610225" cy="52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비트맵 이미지" r:id="rId5" imgW="5610240" imgH="4800600" progId="Paint.Picture">
                  <p:embed/>
                </p:oleObj>
              </mc:Choice>
              <mc:Fallback>
                <p:oleObj name="비트맵 이미지" r:id="rId5" imgW="5610240" imgH="4800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3607" y="1028700"/>
                        <a:ext cx="5610225" cy="52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슬라이드 번호 개체 틀 3">
            <a:extLst>
              <a:ext uri="{FF2B5EF4-FFF2-40B4-BE49-F238E27FC236}">
                <a16:creationId xmlns:a16="http://schemas.microsoft.com/office/drawing/2014/main" id="{7BB48A1E-27EF-491D-AD03-4070605C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6771" y="6450230"/>
            <a:ext cx="2743200" cy="365125"/>
          </a:xfrm>
        </p:spPr>
        <p:txBody>
          <a:bodyPr/>
          <a:lstStyle/>
          <a:p>
            <a:fld id="{B59F9683-D7D3-468A-BC4C-CB8D71569A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94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6C1FA-602D-453D-B279-2DA9D939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en-US" altLang="ko-KR" dirty="0"/>
              <a:t>(2014)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E57A943-B2C3-4A39-A273-AD90285F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7850"/>
            <a:ext cx="5519596" cy="4351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1743F-8304-4773-943B-22307AA6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681A7-C84B-4120-852D-4C38B21321C1}"/>
              </a:ext>
            </a:extLst>
          </p:cNvPr>
          <p:cNvSpPr txBox="1"/>
          <p:nvPr/>
        </p:nvSpPr>
        <p:spPr>
          <a:xfrm>
            <a:off x="7486650" y="630820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Memory </a:t>
            </a:r>
            <a:r>
              <a:rPr lang="ko-KR" altLang="en-US" dirty="0"/>
              <a:t>및 </a:t>
            </a:r>
            <a:r>
              <a:rPr lang="en-US" altLang="ko-KR" dirty="0"/>
              <a:t>weight(VGG16)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318A4-BA40-4C50-9746-D13F4D4FCC7F}"/>
              </a:ext>
            </a:extLst>
          </p:cNvPr>
          <p:cNvSpPr txBox="1"/>
          <p:nvPr/>
        </p:nvSpPr>
        <p:spPr>
          <a:xfrm>
            <a:off x="219075" y="4949151"/>
            <a:ext cx="587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3x3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를 여러 개 쌓는 구조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3x3 2</a:t>
            </a:r>
            <a:r>
              <a:rPr lang="ko-KR" altLang="en-US" dirty="0"/>
              <a:t>개 </a:t>
            </a:r>
            <a:r>
              <a:rPr lang="en-US" altLang="ko-KR" dirty="0"/>
              <a:t>= 5x5 1</a:t>
            </a:r>
            <a:r>
              <a:rPr lang="ko-KR" altLang="en-US" dirty="0"/>
              <a:t>개</a:t>
            </a:r>
            <a:r>
              <a:rPr lang="en-US" altLang="ko-KR" dirty="0"/>
              <a:t>, 3x3 3</a:t>
            </a:r>
            <a:r>
              <a:rPr lang="ko-KR" altLang="en-US" dirty="0"/>
              <a:t>개 </a:t>
            </a:r>
            <a:r>
              <a:rPr lang="en-US" altLang="ko-KR" dirty="0"/>
              <a:t>= 7x7 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파라미터 수 감소</a:t>
            </a:r>
            <a:r>
              <a:rPr lang="en-US" altLang="ko-KR" dirty="0"/>
              <a:t>, </a:t>
            </a:r>
            <a:r>
              <a:rPr lang="ko-KR" altLang="en-US" dirty="0"/>
              <a:t>학습 속도 향상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Non-linearity </a:t>
            </a:r>
            <a:r>
              <a:rPr lang="ko-KR" altLang="en-US" dirty="0"/>
              <a:t>증가로 인해 유용한 </a:t>
            </a:r>
            <a:r>
              <a:rPr lang="en-US" altLang="ko-KR" dirty="0"/>
              <a:t>feature </a:t>
            </a:r>
            <a:r>
              <a:rPr lang="ko-KR" altLang="en-US" dirty="0"/>
              <a:t>추출 가능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EA745A-A0D1-4F54-8517-38C593A63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62" y="1690688"/>
            <a:ext cx="5519596" cy="2950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EA77C3-047C-4DE2-9B33-718FF7CBB240}"/>
              </a:ext>
            </a:extLst>
          </p:cNvPr>
          <p:cNvSpPr txBox="1"/>
          <p:nvPr/>
        </p:nvSpPr>
        <p:spPr>
          <a:xfrm>
            <a:off x="9358171" y="1582500"/>
            <a:ext cx="21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#weight : (no bias)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2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41FD8-036B-440B-9B8F-2967D36E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 인공지능과 강 인공지능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2A91B037-1497-4754-89B5-D4B2B4AB4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79794"/>
            <a:ext cx="4884174" cy="3229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6B4A9-AD4A-497B-BF21-753FAB9B0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25" y="2151340"/>
            <a:ext cx="4884173" cy="3158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04BC7F-4AF7-4635-9575-3D9C527E8773}"/>
              </a:ext>
            </a:extLst>
          </p:cNvPr>
          <p:cNvSpPr txBox="1"/>
          <p:nvPr/>
        </p:nvSpPr>
        <p:spPr>
          <a:xfrm>
            <a:off x="1997179" y="5698525"/>
            <a:ext cx="35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약 인공지능 </a:t>
            </a:r>
            <a:r>
              <a:rPr lang="en-US" altLang="ko-KR" dirty="0"/>
              <a:t>- </a:t>
            </a:r>
            <a:r>
              <a:rPr lang="ko-KR" altLang="en-US" dirty="0" err="1"/>
              <a:t>알파고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9A466-9967-43E7-845E-3DED661EF842}"/>
              </a:ext>
            </a:extLst>
          </p:cNvPr>
          <p:cNvSpPr txBox="1"/>
          <p:nvPr/>
        </p:nvSpPr>
        <p:spPr>
          <a:xfrm>
            <a:off x="7562237" y="5770071"/>
            <a:ext cx="35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 인공지능 </a:t>
            </a:r>
            <a:r>
              <a:rPr lang="en-US" altLang="ko-KR" dirty="0"/>
              <a:t>- </a:t>
            </a:r>
            <a:r>
              <a:rPr lang="ko-KR" altLang="en-US" dirty="0"/>
              <a:t>터미네이터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653AFE3-3E2F-4C08-8B99-4554079C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97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8855-4BA2-4C27-B555-1F689892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(2014)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B9B6B-9DB3-4C15-B071-925952A8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6FF71-D95B-4A31-A1E8-3982F2625852}"/>
              </a:ext>
            </a:extLst>
          </p:cNvPr>
          <p:cNvSpPr txBox="1"/>
          <p:nvPr/>
        </p:nvSpPr>
        <p:spPr>
          <a:xfrm>
            <a:off x="219075" y="4942755"/>
            <a:ext cx="5876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22</a:t>
            </a:r>
            <a:r>
              <a:rPr lang="ko-KR" altLang="en-US" dirty="0"/>
              <a:t>개의 </a:t>
            </a:r>
            <a:r>
              <a:rPr lang="en-US" altLang="ko-KR" dirty="0"/>
              <a:t>layer, </a:t>
            </a:r>
            <a:r>
              <a:rPr lang="ko-KR" altLang="en-US" dirty="0"/>
              <a:t>입력</a:t>
            </a:r>
            <a:r>
              <a:rPr lang="en-US" altLang="ko-KR" dirty="0"/>
              <a:t>: (224x224x3)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Incepiton</a:t>
            </a:r>
            <a:r>
              <a:rPr lang="en-US" altLang="ko-KR" dirty="0"/>
              <a:t> module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1x1 convolution layer</a:t>
            </a:r>
            <a:r>
              <a:rPr lang="ko-KR" altLang="en-US" dirty="0"/>
              <a:t>를 통해 </a:t>
            </a:r>
            <a:r>
              <a:rPr lang="ko-KR" altLang="en-US" dirty="0" err="1"/>
              <a:t>연산량</a:t>
            </a:r>
            <a:r>
              <a:rPr lang="ko-KR" altLang="en-US" dirty="0"/>
              <a:t> 감소 효과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Auxiliary classifier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기울기 소실 문제 해결을 위해 훈련 시에만 사용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Pooling-&gt;Convolution-&gt;Fc-&gt;Fc-&gt;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1996B0-559B-4EBC-B731-2BB99986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76" y="1045592"/>
            <a:ext cx="5468804" cy="3945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7101F0-5707-43A4-B072-FB83AA09A32F}"/>
              </a:ext>
            </a:extLst>
          </p:cNvPr>
          <p:cNvSpPr txBox="1"/>
          <p:nvPr/>
        </p:nvSpPr>
        <p:spPr>
          <a:xfrm>
            <a:off x="7454685" y="6308209"/>
            <a:ext cx="389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en-US" altLang="ko-KR" dirty="0"/>
              <a:t>Inception Module </a:t>
            </a:r>
            <a:r>
              <a:rPr lang="ko-KR" altLang="en-US" dirty="0"/>
              <a:t>연산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492030-F004-43C5-B0E6-3FB4CD5B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713"/>
            <a:ext cx="6096000" cy="21115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45A013-F209-41CF-A09B-38E4824F5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4" y="3961553"/>
            <a:ext cx="5876925" cy="780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ADA8C-BC4C-4222-9A69-7E4737C584D2}"/>
              </a:ext>
            </a:extLst>
          </p:cNvPr>
          <p:cNvSpPr txBox="1"/>
          <p:nvPr/>
        </p:nvSpPr>
        <p:spPr>
          <a:xfrm>
            <a:off x="8104725" y="4073974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28x28x192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A3249-E261-4DD0-AECD-809B65373DE7}"/>
              </a:ext>
            </a:extLst>
          </p:cNvPr>
          <p:cNvSpPr txBox="1"/>
          <p:nvPr/>
        </p:nvSpPr>
        <p:spPr>
          <a:xfrm>
            <a:off x="7995964" y="3157182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28x28x64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D7470-0F2D-42E3-8E7A-FF870EF73F0F}"/>
              </a:ext>
            </a:extLst>
          </p:cNvPr>
          <p:cNvSpPr txBox="1"/>
          <p:nvPr/>
        </p:nvSpPr>
        <p:spPr>
          <a:xfrm>
            <a:off x="9279983" y="3157182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28x28x64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013B7-BC69-4592-BBCC-EA1B05D4662A}"/>
              </a:ext>
            </a:extLst>
          </p:cNvPr>
          <p:cNvSpPr txBox="1"/>
          <p:nvPr/>
        </p:nvSpPr>
        <p:spPr>
          <a:xfrm>
            <a:off x="6492630" y="2640212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28x28x64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3757F4-9E20-4AA1-BCBE-D84235EA24A7}"/>
              </a:ext>
            </a:extLst>
          </p:cNvPr>
          <p:cNvSpPr txBox="1"/>
          <p:nvPr/>
        </p:nvSpPr>
        <p:spPr>
          <a:xfrm>
            <a:off x="10580206" y="2158601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28x28x32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13370-B969-4438-BFDC-0BE5F7B97809}"/>
              </a:ext>
            </a:extLst>
          </p:cNvPr>
          <p:cNvSpPr txBox="1"/>
          <p:nvPr/>
        </p:nvSpPr>
        <p:spPr>
          <a:xfrm>
            <a:off x="10543681" y="3132055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28x28x192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7FCAF0-79CA-4829-AAA9-255B768484EC}"/>
              </a:ext>
            </a:extLst>
          </p:cNvPr>
          <p:cNvSpPr txBox="1"/>
          <p:nvPr/>
        </p:nvSpPr>
        <p:spPr>
          <a:xfrm>
            <a:off x="7980466" y="2145556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28x28x128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80AF7-13CF-4A90-9970-4DBF696C77E8}"/>
              </a:ext>
            </a:extLst>
          </p:cNvPr>
          <p:cNvSpPr txBox="1"/>
          <p:nvPr/>
        </p:nvSpPr>
        <p:spPr>
          <a:xfrm>
            <a:off x="9244164" y="2145556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28x28x32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52381B-ECB6-4B48-81C2-E24EAE037F77}"/>
              </a:ext>
            </a:extLst>
          </p:cNvPr>
          <p:cNvSpPr txBox="1"/>
          <p:nvPr/>
        </p:nvSpPr>
        <p:spPr>
          <a:xfrm>
            <a:off x="8046860" y="770394"/>
            <a:ext cx="129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28x28x256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9BBF900-2506-4B49-BB18-B7734F39F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29" y="5370242"/>
            <a:ext cx="5480295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2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A8BAD-83A6-4429-BE3A-90539802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(2015)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1C62F-51B4-4BA5-9DFC-768BB5CE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AFD95-B035-421C-BC2C-74AB2D35FFF7}"/>
              </a:ext>
            </a:extLst>
          </p:cNvPr>
          <p:cNvSpPr txBox="1"/>
          <p:nvPr/>
        </p:nvSpPr>
        <p:spPr>
          <a:xfrm>
            <a:off x="219075" y="4232613"/>
            <a:ext cx="5876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</a:t>
            </a:r>
            <a:r>
              <a:rPr lang="en-US" altLang="ko-KR" dirty="0"/>
              <a:t>152</a:t>
            </a:r>
            <a:r>
              <a:rPr lang="ko-KR" altLang="en-US" dirty="0"/>
              <a:t>개 </a:t>
            </a:r>
            <a:r>
              <a:rPr lang="en-US" altLang="ko-KR" dirty="0"/>
              <a:t>layer, </a:t>
            </a:r>
            <a:r>
              <a:rPr lang="ko-KR" altLang="en-US" dirty="0"/>
              <a:t>입력</a:t>
            </a:r>
            <a:r>
              <a:rPr lang="en-US" altLang="ko-KR" dirty="0"/>
              <a:t>: (224x224x3)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Residual Block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“F(x)”</a:t>
            </a:r>
            <a:r>
              <a:rPr lang="ko-KR" altLang="en-US" dirty="0"/>
              <a:t>를 최소화</a:t>
            </a:r>
            <a:r>
              <a:rPr lang="en-US" altLang="ko-KR" dirty="0"/>
              <a:t>(0)</a:t>
            </a:r>
            <a:r>
              <a:rPr lang="ko-KR" altLang="en-US" dirty="0"/>
              <a:t> 하는 것을 목적으로 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“H(x)-x”(=residual)</a:t>
            </a:r>
            <a:r>
              <a:rPr lang="ko-KR" altLang="en-US" dirty="0"/>
              <a:t>를 최소화 하는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H(x) : layer</a:t>
            </a:r>
            <a:r>
              <a:rPr lang="ko-KR" altLang="en-US" dirty="0"/>
              <a:t>를 통과한 출력</a:t>
            </a:r>
            <a:r>
              <a:rPr lang="en-US" altLang="ko-KR" dirty="0"/>
              <a:t>, x :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인접한 층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i+1)</a:t>
            </a:r>
            <a:r>
              <a:rPr lang="ko-KR" altLang="en-US" dirty="0"/>
              <a:t>만 연결하는 것이 아니라</a:t>
            </a:r>
            <a:r>
              <a:rPr lang="en-US" altLang="ko-KR" dirty="0"/>
              <a:t>,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en-US" altLang="ko-KR" dirty="0" err="1"/>
              <a:t>i+r</a:t>
            </a:r>
            <a:r>
              <a:rPr lang="en-US" altLang="ko-KR" dirty="0"/>
              <a:t>)</a:t>
            </a:r>
            <a:r>
              <a:rPr lang="ko-KR" altLang="en-US" dirty="0"/>
              <a:t>층 사이의 연결이 허용된다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5B3CC8-C184-4DFE-BECA-F336A10D0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609724"/>
            <a:ext cx="5114925" cy="2286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6A37BC-40CA-4DE7-B23B-0D7D9D980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659434"/>
            <a:ext cx="5686425" cy="3577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2E63C2-8343-43A0-B48E-C024A7F58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82361"/>
            <a:ext cx="5876926" cy="1257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CEEB8-390F-4F77-AA07-2BABD3F93841}"/>
              </a:ext>
            </a:extLst>
          </p:cNvPr>
          <p:cNvSpPr txBox="1"/>
          <p:nvPr/>
        </p:nvSpPr>
        <p:spPr>
          <a:xfrm>
            <a:off x="8101012" y="635634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ResNet-34</a:t>
            </a:r>
            <a:r>
              <a:rPr lang="ko-KR" altLang="en-US" dirty="0"/>
              <a:t> 구조</a:t>
            </a:r>
          </a:p>
        </p:txBody>
      </p:sp>
    </p:spTree>
    <p:extLst>
      <p:ext uri="{BB962C8B-B14F-4D97-AF65-F5344CB8AC3E}">
        <p14:creationId xmlns:p14="http://schemas.microsoft.com/office/powerpoint/2010/main" val="1092892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79205-9929-421C-8117-53D62B0D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Squeeze-and-Excitation Net, </a:t>
            </a:r>
            <a:r>
              <a:rPr lang="en-US" altLang="ko-KR" dirty="0" err="1"/>
              <a:t>SENet</a:t>
            </a:r>
            <a:r>
              <a:rPr lang="en-US" altLang="ko-KR" dirty="0"/>
              <a:t>(2017)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4AA3B-3D0F-46B1-8FFC-4E0A9082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C6AE0-5689-44CB-931A-DFD764104DB8}"/>
              </a:ext>
            </a:extLst>
          </p:cNvPr>
          <p:cNvSpPr txBox="1"/>
          <p:nvPr/>
        </p:nvSpPr>
        <p:spPr>
          <a:xfrm>
            <a:off x="219077" y="3423131"/>
            <a:ext cx="63531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SE Block(fire module) : </a:t>
            </a:r>
            <a:r>
              <a:rPr lang="ko-KR" altLang="en-US" dirty="0" err="1"/>
              <a:t>컨볼루션을</a:t>
            </a:r>
            <a:r>
              <a:rPr lang="ko-KR" altLang="en-US" dirty="0"/>
              <a:t> 통해 생성된 특성을 채널당 중요도를 고려하여 </a:t>
            </a:r>
            <a:r>
              <a:rPr lang="ko-KR" altLang="en-US" dirty="0" err="1"/>
              <a:t>재보정</a:t>
            </a:r>
            <a:r>
              <a:rPr lang="en-US" altLang="ko-KR" dirty="0"/>
              <a:t>(re-</a:t>
            </a:r>
            <a:r>
              <a:rPr lang="en-US" altLang="ko-KR" dirty="0" err="1"/>
              <a:t>calibaration</a:t>
            </a:r>
            <a:r>
              <a:rPr lang="en-US" altLang="ko-KR" dirty="0"/>
              <a:t>)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Squeeze(</a:t>
            </a:r>
            <a:r>
              <a:rPr lang="en-US" altLang="ko-KR" dirty="0" err="1"/>
              <a:t>Fsq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GlobalAveragePooling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ko-KR" altLang="en-US" dirty="0" err="1"/>
              <a:t>특성맵을</a:t>
            </a:r>
            <a:r>
              <a:rPr lang="ko-KR" altLang="en-US" dirty="0"/>
              <a:t> </a:t>
            </a:r>
            <a:r>
              <a:rPr lang="en-US" altLang="ko-KR" dirty="0"/>
              <a:t>1x1 </a:t>
            </a:r>
            <a:r>
              <a:rPr lang="ko-KR" altLang="en-US" dirty="0"/>
              <a:t>사이즈로 변환한다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 err="1"/>
              <a:t>특성맵에</a:t>
            </a:r>
            <a:r>
              <a:rPr lang="ko-KR" altLang="en-US" dirty="0"/>
              <a:t> 대한 전체 정보 요약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Excitation(</a:t>
            </a:r>
            <a:r>
              <a:rPr lang="en-US" altLang="ko-KR" dirty="0" err="1"/>
              <a:t>Fex</a:t>
            </a:r>
            <a:r>
              <a:rPr lang="en-US" altLang="ko-KR" dirty="0"/>
              <a:t>, </a:t>
            </a:r>
            <a:r>
              <a:rPr lang="en-US" altLang="ko-KR" dirty="0" err="1"/>
              <a:t>Fscale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각 채널의 상대적 중요도를 알아냄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-&gt; Activation -&gt; FC -&gt; Activation</a:t>
            </a:r>
            <a:r>
              <a:rPr lang="ko-KR" altLang="en-US" dirty="0"/>
              <a:t>을 통해 조절</a:t>
            </a:r>
            <a:r>
              <a:rPr lang="en-US" altLang="ko-KR" dirty="0"/>
              <a:t>(bottle-neck</a:t>
            </a:r>
            <a:r>
              <a:rPr lang="ko-KR" altLang="en-US" dirty="0"/>
              <a:t>구조 </a:t>
            </a:r>
            <a:r>
              <a:rPr lang="en-US" altLang="ko-KR" dirty="0"/>
              <a:t>: </a:t>
            </a:r>
            <a:r>
              <a:rPr lang="ko-KR" altLang="en-US" dirty="0"/>
              <a:t>은닉 층의 뉴런 수는 입력 층보다 작게</a:t>
            </a:r>
            <a:r>
              <a:rPr lang="en-US" altLang="ko-KR" dirty="0"/>
              <a:t>, </a:t>
            </a:r>
            <a:r>
              <a:rPr lang="ko-KR" altLang="en-US" dirty="0"/>
              <a:t>출력 층의 뉴런 수는 입력 층과 동일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연산량</a:t>
            </a:r>
            <a:r>
              <a:rPr lang="ko-KR" altLang="en-US" dirty="0"/>
              <a:t> 감소 및 일반화 도움을 주기 위함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6E5D68-9745-483E-984B-B744527D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7" y="1404793"/>
            <a:ext cx="5753100" cy="20672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0AAA6C-37AA-4BDB-B684-E54922F207A9}"/>
              </a:ext>
            </a:extLst>
          </p:cNvPr>
          <p:cNvSpPr/>
          <p:nvPr/>
        </p:nvSpPr>
        <p:spPr>
          <a:xfrm>
            <a:off x="2447927" y="1898988"/>
            <a:ext cx="428625" cy="352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A43198-DCA7-45CA-9996-00A1DABF5D9F}"/>
              </a:ext>
            </a:extLst>
          </p:cNvPr>
          <p:cNvSpPr/>
          <p:nvPr/>
        </p:nvSpPr>
        <p:spPr>
          <a:xfrm>
            <a:off x="3343277" y="1698963"/>
            <a:ext cx="533400" cy="3524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414F7B-0732-4D99-8D6E-F8278CDEDA9C}"/>
              </a:ext>
            </a:extLst>
          </p:cNvPr>
          <p:cNvSpPr/>
          <p:nvPr/>
        </p:nvSpPr>
        <p:spPr>
          <a:xfrm>
            <a:off x="4143377" y="2394288"/>
            <a:ext cx="609600" cy="3646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F18ABF-FDFB-4520-952B-DE436E45F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9" y="2162175"/>
            <a:ext cx="2705095" cy="3878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D69ADF-B6DD-406E-A62D-CDDB7DDD7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4" y="2162175"/>
            <a:ext cx="2876549" cy="3927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A25C1B-01DD-4420-9CF6-1796095DA328}"/>
              </a:ext>
            </a:extLst>
          </p:cNvPr>
          <p:cNvSpPr txBox="1"/>
          <p:nvPr/>
        </p:nvSpPr>
        <p:spPr>
          <a:xfrm>
            <a:off x="7400924" y="6257925"/>
            <a:ext cx="355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유연성 </a:t>
            </a:r>
            <a:r>
              <a:rPr lang="en-US" altLang="ko-KR" dirty="0"/>
              <a:t>– </a:t>
            </a:r>
            <a:r>
              <a:rPr lang="ko-KR" altLang="en-US" dirty="0"/>
              <a:t>다른 모델과 결합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99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9FEF9-6126-4383-85FE-320C5A5C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793550-5A9A-4AD7-9107-29DEE1F81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6" y="1690688"/>
            <a:ext cx="1860755" cy="4802187"/>
          </a:xfr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1A41FC3-1829-4839-9F20-9B4096213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855448"/>
              </p:ext>
            </p:extLst>
          </p:nvPr>
        </p:nvGraphicFramePr>
        <p:xfrm>
          <a:off x="2446182" y="1690687"/>
          <a:ext cx="9603250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DF270-734B-405F-87B0-0CA02290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3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ABC68-1240-41D8-9823-AEF5EC78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926D4-43F5-4D47-B6DA-E33EC54612BA}"/>
              </a:ext>
            </a:extLst>
          </p:cNvPr>
          <p:cNvSpPr/>
          <p:nvPr/>
        </p:nvSpPr>
        <p:spPr>
          <a:xfrm>
            <a:off x="838200" y="1602198"/>
            <a:ext cx="3318387" cy="8460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417F3E-94B1-4151-BC79-DC46494D8882}"/>
              </a:ext>
            </a:extLst>
          </p:cNvPr>
          <p:cNvSpPr/>
          <p:nvPr/>
        </p:nvSpPr>
        <p:spPr>
          <a:xfrm>
            <a:off x="838200" y="2780276"/>
            <a:ext cx="3318387" cy="8460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데이터 준비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전처리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984E3D-1BB0-4C2C-8155-F63CA7209848}"/>
              </a:ext>
            </a:extLst>
          </p:cNvPr>
          <p:cNvSpPr/>
          <p:nvPr/>
        </p:nvSpPr>
        <p:spPr>
          <a:xfrm>
            <a:off x="4848532" y="2780274"/>
            <a:ext cx="2127452" cy="8460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모델링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학습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642CF6-49EC-445B-8A11-48E000F180B5}"/>
              </a:ext>
            </a:extLst>
          </p:cNvPr>
          <p:cNvSpPr/>
          <p:nvPr/>
        </p:nvSpPr>
        <p:spPr>
          <a:xfrm>
            <a:off x="7691286" y="2780275"/>
            <a:ext cx="1821424" cy="846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모델 평가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튜닝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10ECEF-1E7B-40CC-AD9F-181A2AA65F5A}"/>
              </a:ext>
            </a:extLst>
          </p:cNvPr>
          <p:cNvSpPr/>
          <p:nvPr/>
        </p:nvSpPr>
        <p:spPr>
          <a:xfrm>
            <a:off x="9953936" y="2780274"/>
            <a:ext cx="1821424" cy="8460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배포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&amp; </a:t>
            </a:r>
            <a:r>
              <a:rPr lang="ko-KR" altLang="en-US" dirty="0">
                <a:solidFill>
                  <a:schemeClr val="tx1"/>
                </a:solidFill>
              </a:rPr>
              <a:t>모니터링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733523-33B5-429C-B51D-304EA265236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497394" y="2448233"/>
            <a:ext cx="0" cy="33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6E155B-BDB7-4BD1-A8B3-567A6ABF77E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156587" y="3203292"/>
            <a:ext cx="69194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AF9D71B-F5ED-4F6B-82B7-515FA3FE568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975984" y="3203292"/>
            <a:ext cx="715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082AE8-CADC-4C2A-90E1-7423E81CFAC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9512710" y="3203292"/>
            <a:ext cx="4412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C241FF6-1896-4FA7-8F0B-04E0CAC9D9F2}"/>
              </a:ext>
            </a:extLst>
          </p:cNvPr>
          <p:cNvCxnSpPr>
            <a:stCxn id="9" idx="2"/>
            <a:endCxn id="7" idx="2"/>
          </p:cNvCxnSpPr>
          <p:nvPr/>
        </p:nvCxnSpPr>
        <p:spPr>
          <a:xfrm rot="5400000">
            <a:off x="5549696" y="574008"/>
            <a:ext cx="1" cy="6104604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D81FDC-B853-46F9-9655-48542071BF4C}"/>
              </a:ext>
            </a:extLst>
          </p:cNvPr>
          <p:cNvSpPr txBox="1"/>
          <p:nvPr/>
        </p:nvSpPr>
        <p:spPr>
          <a:xfrm>
            <a:off x="4680768" y="3954871"/>
            <a:ext cx="246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모델 성능 향상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F3333AC-C9A7-4D47-85EB-BFF1961837E0}"/>
              </a:ext>
            </a:extLst>
          </p:cNvPr>
          <p:cNvSpPr/>
          <p:nvPr/>
        </p:nvSpPr>
        <p:spPr>
          <a:xfrm>
            <a:off x="6757066" y="4420728"/>
            <a:ext cx="3707067" cy="13255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혼동행렬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ROC(receiver operator characteristic) </a:t>
            </a:r>
            <a:r>
              <a:rPr lang="ko-KR" altLang="en-US" dirty="0">
                <a:solidFill>
                  <a:schemeClr val="tx1"/>
                </a:solidFill>
              </a:rPr>
              <a:t>곡선 등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EE28E65-DBCF-4C44-9308-7CFCC1210C1E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>
            <a:off x="8601998" y="3626310"/>
            <a:ext cx="8602" cy="794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8FB0657-326C-418B-826D-C80ABA38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3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FF21D-2EF1-4862-8347-D0F755B1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모델 평가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110203-BB33-43BC-BA75-8460A29D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346-4761-4543-BD7B-C09702389955}"/>
              </a:ext>
            </a:extLst>
          </p:cNvPr>
          <p:cNvSpPr txBox="1"/>
          <p:nvPr/>
        </p:nvSpPr>
        <p:spPr>
          <a:xfrm>
            <a:off x="623112" y="3659684"/>
            <a:ext cx="11090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코로나 검사자 </a:t>
            </a:r>
            <a:r>
              <a:rPr lang="en-US" altLang="ko-KR" dirty="0"/>
              <a:t>10</a:t>
            </a:r>
            <a:r>
              <a:rPr lang="ko-KR" altLang="en-US" dirty="0"/>
              <a:t>명 중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Accuracy</a:t>
            </a:r>
            <a:r>
              <a:rPr lang="en-US" altLang="ko-KR" dirty="0"/>
              <a:t> : [(1+6)/(1+2+1+6)] – “</a:t>
            </a:r>
            <a:r>
              <a:rPr lang="ko-KR" altLang="en-US" dirty="0"/>
              <a:t>검사 키트</a:t>
            </a:r>
            <a:r>
              <a:rPr lang="en-US" altLang="ko-KR" dirty="0"/>
              <a:t>”</a:t>
            </a:r>
            <a:r>
              <a:rPr lang="ko-KR" altLang="en-US" dirty="0"/>
              <a:t>가 전체 사람 중 양성은 양성</a:t>
            </a:r>
            <a:r>
              <a:rPr lang="en-US" altLang="ko-KR" dirty="0"/>
              <a:t>, </a:t>
            </a:r>
            <a:r>
              <a:rPr lang="ko-KR" altLang="en-US" dirty="0"/>
              <a:t>음성은 음성으로 분류했다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실제 걸리지 않았는데</a:t>
            </a:r>
            <a:r>
              <a:rPr lang="en-US" altLang="ko-KR" dirty="0"/>
              <a:t>, </a:t>
            </a:r>
            <a:r>
              <a:rPr lang="ko-KR" altLang="en-US" dirty="0"/>
              <a:t>걸렸다고 판단</a:t>
            </a:r>
            <a:r>
              <a:rPr lang="en-US" altLang="ko-KR" dirty="0"/>
              <a:t> / </a:t>
            </a:r>
            <a:r>
              <a:rPr lang="ko-KR" altLang="en-US" dirty="0"/>
              <a:t>걸렸는데 걸리지 않았다고 판단하는 경우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Recall</a:t>
            </a:r>
            <a:r>
              <a:rPr lang="en-US" altLang="ko-KR" dirty="0"/>
              <a:t> : [6/(6+1)] – </a:t>
            </a:r>
            <a:r>
              <a:rPr lang="ko-KR" altLang="en-US" dirty="0"/>
              <a:t>실제로 양성</a:t>
            </a:r>
            <a:r>
              <a:rPr lang="en-US" altLang="ko-KR" dirty="0"/>
              <a:t>(6</a:t>
            </a:r>
            <a:r>
              <a:rPr lang="ko-KR" altLang="en-US" dirty="0"/>
              <a:t>명</a:t>
            </a:r>
            <a:r>
              <a:rPr lang="en-US" altLang="ko-KR" dirty="0"/>
              <a:t>), </a:t>
            </a:r>
            <a:r>
              <a:rPr lang="ko-KR" altLang="en-US" dirty="0"/>
              <a:t>음성</a:t>
            </a:r>
            <a:r>
              <a:rPr lang="en-US" altLang="ko-KR" dirty="0"/>
              <a:t>(1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인 사람 중 검사 키트가 양성</a:t>
            </a:r>
            <a:r>
              <a:rPr lang="en-US" altLang="ko-KR" dirty="0"/>
              <a:t>(6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을 찾아냈다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solidFill>
                  <a:srgbClr val="00B0F0"/>
                </a:solidFill>
              </a:rPr>
              <a:t>Precision</a:t>
            </a:r>
            <a:r>
              <a:rPr lang="en-US" altLang="ko-KR" dirty="0"/>
              <a:t> : [6/(6+2)] – </a:t>
            </a:r>
            <a:r>
              <a:rPr lang="ko-KR" altLang="en-US" dirty="0"/>
              <a:t>검사 키트가 </a:t>
            </a:r>
            <a:r>
              <a:rPr lang="en-US" altLang="ko-KR" dirty="0"/>
              <a:t>8</a:t>
            </a:r>
            <a:r>
              <a:rPr lang="ko-KR" altLang="en-US" dirty="0"/>
              <a:t>명을 </a:t>
            </a:r>
            <a:r>
              <a:rPr lang="ko-KR" altLang="en-US" dirty="0" err="1"/>
              <a:t>확진자로</a:t>
            </a:r>
            <a:r>
              <a:rPr lang="ko-KR" altLang="en-US" dirty="0"/>
              <a:t> 판정했고</a:t>
            </a:r>
            <a:r>
              <a:rPr lang="en-US" altLang="ko-KR" dirty="0"/>
              <a:t>, </a:t>
            </a:r>
            <a:r>
              <a:rPr lang="ko-KR" altLang="en-US" dirty="0"/>
              <a:t>그 중 실제 양성은 </a:t>
            </a:r>
            <a:r>
              <a:rPr lang="en-US" altLang="ko-KR" dirty="0"/>
              <a:t>6</a:t>
            </a:r>
            <a:r>
              <a:rPr lang="ko-KR" altLang="en-US" dirty="0"/>
              <a:t>명이다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F1-score : </a:t>
            </a:r>
            <a:r>
              <a:rPr lang="ko-KR" altLang="en-US" dirty="0"/>
              <a:t>특정 데이터만 잘 맞추는 경우</a:t>
            </a:r>
            <a:r>
              <a:rPr lang="en-US" altLang="ko-KR" dirty="0"/>
              <a:t>, 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의 조화평균을 지표로 사용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E164DC-E73B-49E8-8D0D-4555EFC01C78}"/>
              </a:ext>
            </a:extLst>
          </p:cNvPr>
          <p:cNvGrpSpPr/>
          <p:nvPr/>
        </p:nvGrpSpPr>
        <p:grpSpPr>
          <a:xfrm>
            <a:off x="550682" y="1543740"/>
            <a:ext cx="4640411" cy="1922466"/>
            <a:chOff x="624789" y="2038004"/>
            <a:chExt cx="4640411" cy="19224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D6D2B3-0C1F-49F5-9646-0D54D914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9" y="2038004"/>
              <a:ext cx="4640411" cy="192246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148AAA-195B-4C31-B224-39A95F8DF408}"/>
                </a:ext>
              </a:extLst>
            </p:cNvPr>
            <p:cNvSpPr/>
            <p:nvPr/>
          </p:nvSpPr>
          <p:spPr>
            <a:xfrm>
              <a:off x="2914650" y="3055469"/>
              <a:ext cx="1828800" cy="66880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1D425C-008B-4448-A6FE-91BA6C212D5A}"/>
                </a:ext>
              </a:extLst>
            </p:cNvPr>
            <p:cNvSpPr/>
            <p:nvPr/>
          </p:nvSpPr>
          <p:spPr>
            <a:xfrm>
              <a:off x="2944994" y="3467933"/>
              <a:ext cx="1828800" cy="208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20C020F-AA92-4F61-BB55-9BA52409B5B8}"/>
                </a:ext>
              </a:extLst>
            </p:cNvPr>
            <p:cNvSpPr/>
            <p:nvPr/>
          </p:nvSpPr>
          <p:spPr>
            <a:xfrm>
              <a:off x="3806106" y="3130928"/>
              <a:ext cx="967688" cy="50005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80C5C43-0837-4222-914D-162D09C1AA8C}"/>
              </a:ext>
            </a:extLst>
          </p:cNvPr>
          <p:cNvGrpSpPr/>
          <p:nvPr/>
        </p:nvGrpSpPr>
        <p:grpSpPr>
          <a:xfrm>
            <a:off x="5295453" y="1350262"/>
            <a:ext cx="5706413" cy="2241598"/>
            <a:chOff x="5495478" y="1718872"/>
            <a:chExt cx="5706413" cy="22415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F4D881-D7D8-40FF-AAD1-E4C8C525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70" y="1786209"/>
              <a:ext cx="2600354" cy="7430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EEFCB34-F1C4-41C9-AE89-D9511BD1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1718872"/>
              <a:ext cx="2591291" cy="6382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B838824-7CCA-4DCE-A144-E8CB6B74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478" y="2455309"/>
              <a:ext cx="3200847" cy="6096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14FFF9B-B004-432D-A33E-D5EF04B0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70" y="3055469"/>
              <a:ext cx="5601221" cy="90500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746EDA-321E-48C7-BEC3-26969CFB3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1" y="2259472"/>
              <a:ext cx="2591290" cy="724001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449AA86E-E393-4DA5-8F78-1973720AD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49" y="5435202"/>
            <a:ext cx="2465938" cy="11869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85E7A59-8997-482C-AE90-7E4A85728C8E}"/>
              </a:ext>
            </a:extLst>
          </p:cNvPr>
          <p:cNvSpPr txBox="1"/>
          <p:nvPr/>
        </p:nvSpPr>
        <p:spPr>
          <a:xfrm>
            <a:off x="623112" y="5567027"/>
            <a:ext cx="170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ROC</a:t>
            </a:r>
            <a:r>
              <a:rPr lang="ko-KR" altLang="en-US" dirty="0"/>
              <a:t> 곡선</a:t>
            </a:r>
            <a:endParaRPr lang="en-US" altLang="ko-KR" dirty="0"/>
          </a:p>
          <a:p>
            <a:r>
              <a:rPr lang="ko-KR" altLang="en-US" dirty="0"/>
              <a:t>가로 </a:t>
            </a:r>
            <a:r>
              <a:rPr lang="en-US" altLang="ko-KR" dirty="0"/>
              <a:t>: FPR</a:t>
            </a:r>
          </a:p>
          <a:p>
            <a:r>
              <a:rPr lang="ko-KR" altLang="en-US" dirty="0"/>
              <a:t>세로 </a:t>
            </a:r>
            <a:r>
              <a:rPr lang="en-US" altLang="ko-KR" dirty="0"/>
              <a:t>: Recall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5A407-52FD-4DE1-B95C-F90D03A00206}"/>
              </a:ext>
            </a:extLst>
          </p:cNvPr>
          <p:cNvSpPr txBox="1"/>
          <p:nvPr/>
        </p:nvSpPr>
        <p:spPr>
          <a:xfrm>
            <a:off x="4791075" y="574866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세로 </a:t>
            </a:r>
            <a:r>
              <a:rPr lang="en-US" altLang="ko-KR" dirty="0"/>
              <a:t>: </a:t>
            </a:r>
            <a:r>
              <a:rPr lang="ko-KR" altLang="en-US" dirty="0"/>
              <a:t>실제 걸렸는데</a:t>
            </a:r>
            <a:r>
              <a:rPr lang="en-US" altLang="ko-KR" dirty="0"/>
              <a:t>, </a:t>
            </a:r>
            <a:r>
              <a:rPr lang="ko-KR" altLang="en-US" dirty="0"/>
              <a:t>걸렸다고 판단</a:t>
            </a:r>
            <a:endParaRPr lang="en-US" altLang="ko-KR" dirty="0"/>
          </a:p>
          <a:p>
            <a:r>
              <a:rPr lang="ko-KR" altLang="en-US" dirty="0"/>
              <a:t>가로 </a:t>
            </a:r>
            <a:r>
              <a:rPr lang="en-US" altLang="ko-KR" dirty="0"/>
              <a:t>: </a:t>
            </a:r>
            <a:r>
              <a:rPr lang="ko-KR" altLang="en-US" dirty="0"/>
              <a:t>실제 걸리지 않았는데</a:t>
            </a:r>
            <a:r>
              <a:rPr lang="en-US" altLang="ko-KR" dirty="0"/>
              <a:t>, </a:t>
            </a:r>
            <a:r>
              <a:rPr lang="ko-KR" altLang="en-US" dirty="0"/>
              <a:t>걸렸다고 판단</a:t>
            </a:r>
          </a:p>
        </p:txBody>
      </p:sp>
    </p:spTree>
    <p:extLst>
      <p:ext uri="{BB962C8B-B14F-4D97-AF65-F5344CB8AC3E}">
        <p14:creationId xmlns:p14="http://schemas.microsoft.com/office/powerpoint/2010/main" val="2676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BD903-3376-4CAA-9EAA-7AD96471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 </a:t>
            </a:r>
            <a:r>
              <a:rPr lang="en-US" altLang="ko-KR" dirty="0"/>
              <a:t>- </a:t>
            </a:r>
            <a:r>
              <a:rPr lang="ko-KR" altLang="en-US" dirty="0"/>
              <a:t>분류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924E6C-8925-4B6B-B677-3D513C1F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443"/>
            <a:ext cx="4143360" cy="311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544E2-8D3F-4B86-A273-509004AE6BB8}"/>
              </a:ext>
            </a:extLst>
          </p:cNvPr>
          <p:cNvSpPr txBox="1"/>
          <p:nvPr/>
        </p:nvSpPr>
        <p:spPr>
          <a:xfrm>
            <a:off x="2057026" y="5238018"/>
            <a:ext cx="170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 </a:t>
            </a:r>
            <a:r>
              <a:rPr lang="en-US" altLang="ko-KR" dirty="0"/>
              <a:t>vs </a:t>
            </a:r>
            <a:r>
              <a:rPr lang="ko-KR" altLang="en-US" dirty="0"/>
              <a:t>고양이</a:t>
            </a:r>
            <a:endParaRPr lang="en-US" altLang="ko-KR" dirty="0"/>
          </a:p>
          <a:p>
            <a:r>
              <a:rPr lang="ko-KR" altLang="en-US" dirty="0"/>
              <a:t>이진분류문제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51F90C-8230-4A37-9755-C93F2C453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64" y="1779443"/>
            <a:ext cx="5696745" cy="3111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B02143-D19E-4751-B197-8708C0FFE06A}"/>
              </a:ext>
            </a:extLst>
          </p:cNvPr>
          <p:cNvSpPr txBox="1"/>
          <p:nvPr/>
        </p:nvSpPr>
        <p:spPr>
          <a:xfrm>
            <a:off x="8224073" y="5238018"/>
            <a:ext cx="170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MNIST</a:t>
            </a:r>
          </a:p>
          <a:p>
            <a:r>
              <a:rPr lang="ko-KR" altLang="en-US" dirty="0"/>
              <a:t>다중분류문제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45A98-B8F2-4628-A716-E532E92ED6DF}"/>
              </a:ext>
            </a:extLst>
          </p:cNvPr>
          <p:cNvSpPr txBox="1"/>
          <p:nvPr/>
        </p:nvSpPr>
        <p:spPr>
          <a:xfrm>
            <a:off x="671945" y="6046421"/>
            <a:ext cx="108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</a:t>
            </a:r>
            <a:r>
              <a:rPr lang="en-US" altLang="ko-KR" dirty="0"/>
              <a:t>: </a:t>
            </a:r>
            <a:r>
              <a:rPr lang="ko-KR" altLang="en-US" dirty="0"/>
              <a:t>로지스틱 회귀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서포트 벡터 머신</a:t>
            </a:r>
            <a:r>
              <a:rPr lang="en-US" altLang="ko-KR" dirty="0"/>
              <a:t>(SVM), </a:t>
            </a:r>
            <a:r>
              <a:rPr lang="ko-KR" altLang="en-US" dirty="0"/>
              <a:t>신경망</a:t>
            </a:r>
            <a:r>
              <a:rPr lang="en-US" altLang="ko-KR" dirty="0"/>
              <a:t>, </a:t>
            </a:r>
            <a:r>
              <a:rPr lang="ko-KR" altLang="en-US" dirty="0"/>
              <a:t>랜덤 </a:t>
            </a:r>
            <a:r>
              <a:rPr lang="ko-KR" altLang="en-US" dirty="0" err="1"/>
              <a:t>포레스트</a:t>
            </a:r>
            <a:r>
              <a:rPr lang="en-US" altLang="ko-KR" dirty="0"/>
              <a:t>, k-NN, </a:t>
            </a:r>
            <a:r>
              <a:rPr lang="ko-KR" altLang="en-US" dirty="0"/>
              <a:t>의사결정 트리 등</a:t>
            </a:r>
            <a:endParaRPr lang="en-US" altLang="ko-KR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07D7F4F-9343-43EC-90BF-4EF958FE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0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BD903-3376-4CAA-9EAA-7AD96471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 </a:t>
            </a:r>
            <a:r>
              <a:rPr lang="en-US" altLang="ko-KR" dirty="0"/>
              <a:t>- </a:t>
            </a:r>
            <a:r>
              <a:rPr lang="ko-KR" altLang="en-US" dirty="0"/>
              <a:t>회귀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0D57B-03A2-4DEA-9125-4AD27EFE7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61" y="1783556"/>
            <a:ext cx="5240064" cy="3290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8B05D-ADCD-44A8-93B8-D2E241715B7D}"/>
              </a:ext>
            </a:extLst>
          </p:cNvPr>
          <p:cNvSpPr txBox="1"/>
          <p:nvPr/>
        </p:nvSpPr>
        <p:spPr>
          <a:xfrm>
            <a:off x="1809750" y="5381625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단순 선형 회귀 </a:t>
            </a:r>
            <a:r>
              <a:rPr lang="en-US" altLang="ko-KR" dirty="0"/>
              <a:t>- </a:t>
            </a:r>
            <a:r>
              <a:rPr lang="ko-KR" altLang="en-US" dirty="0"/>
              <a:t>하나의 종속변수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과 하나의 독립변수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 사이의 관계 분석</a:t>
            </a:r>
            <a:endParaRPr lang="en-US" altLang="ko-KR" dirty="0"/>
          </a:p>
          <a:p>
            <a:r>
              <a:rPr lang="ko-KR" altLang="en-US" dirty="0"/>
              <a:t>다중 선형 회귀 </a:t>
            </a:r>
            <a:r>
              <a:rPr lang="en-US" altLang="ko-KR" dirty="0"/>
              <a:t>- </a:t>
            </a:r>
            <a:r>
              <a:rPr lang="ko-KR" altLang="en-US" dirty="0"/>
              <a:t>하나의 종속변수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r>
              <a:rPr lang="ko-KR" altLang="en-US" dirty="0"/>
              <a:t>과 여러 독립변수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 사이의 관계 분석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652811-5654-4BC6-99A6-62504302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9683-D7D3-468A-BC4C-CB8D71569A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9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</TotalTime>
  <Words>3198</Words>
  <Application>Microsoft Office PowerPoint</Application>
  <PresentationFormat>와이드스크린</PresentationFormat>
  <Paragraphs>447</Paragraphs>
  <Slides>42</Slides>
  <Notes>39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Office 테마</vt:lpstr>
      <vt:lpstr>비트맵 이미지</vt:lpstr>
      <vt:lpstr>딥러닝 - Part1_v1</vt:lpstr>
      <vt:lpstr>목차</vt:lpstr>
      <vt:lpstr>인공지능</vt:lpstr>
      <vt:lpstr>약 인공지능과 강 인공지능</vt:lpstr>
      <vt:lpstr>머신러닝</vt:lpstr>
      <vt:lpstr>순서도</vt:lpstr>
      <vt:lpstr>(참고) 모델 평가 방법</vt:lpstr>
      <vt:lpstr>지도학습 - 분류</vt:lpstr>
      <vt:lpstr>지도학습 - 회귀</vt:lpstr>
      <vt:lpstr>선형 회귀</vt:lpstr>
      <vt:lpstr>경사 하강법(오차 최소화)</vt:lpstr>
      <vt:lpstr>고급 경사 하강법(1차 미분)</vt:lpstr>
      <vt:lpstr>이차미분을 통한 최적화</vt:lpstr>
      <vt:lpstr>다중 선형 회귀</vt:lpstr>
      <vt:lpstr>로지스틱 회귀</vt:lpstr>
      <vt:lpstr>딥러닝</vt:lpstr>
      <vt:lpstr>딥러닝 프레임워크(with GPU)</vt:lpstr>
      <vt:lpstr>퍼셉트론</vt:lpstr>
      <vt:lpstr>(참고) 편향(bias) 분산(variance) tradeoff</vt:lpstr>
      <vt:lpstr>퍼셉트론의 한계(XOR 문제)</vt:lpstr>
      <vt:lpstr>오차역전파(Back Propagation)</vt:lpstr>
      <vt:lpstr>오차역전파(Back Propagation)</vt:lpstr>
      <vt:lpstr>오차역전파(Back Propagation)</vt:lpstr>
      <vt:lpstr>오차역전파(Back Propagation)</vt:lpstr>
      <vt:lpstr>기울기 소실 문제</vt:lpstr>
      <vt:lpstr>Activation Function1</vt:lpstr>
      <vt:lpstr>Activation Function2</vt:lpstr>
      <vt:lpstr>Batch Normalization</vt:lpstr>
      <vt:lpstr>CNN(Convolutional Neural Network)</vt:lpstr>
      <vt:lpstr>Convolution 연산</vt:lpstr>
      <vt:lpstr>합성곱층(Convolution layer)</vt:lpstr>
      <vt:lpstr>(참고) parameter 계산법</vt:lpstr>
      <vt:lpstr>풀링층(Pooling layer)</vt:lpstr>
      <vt:lpstr>FC(Fully Connected layer)</vt:lpstr>
      <vt:lpstr>(참고) Global Average Pooling</vt:lpstr>
      <vt:lpstr>LeNet-5(1998)</vt:lpstr>
      <vt:lpstr>AlexNet(2012)</vt:lpstr>
      <vt:lpstr>ZFNet(2013)</vt:lpstr>
      <vt:lpstr>VGGNet(2014)</vt:lpstr>
      <vt:lpstr>GoogLeNet(2014)</vt:lpstr>
      <vt:lpstr>ResNet(2015)</vt:lpstr>
      <vt:lpstr>Squeeze-and-Excitation Net, SENet(2017)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세미나</dc:title>
  <dc:creator>User</dc:creator>
  <cp:lastModifiedBy>User</cp:lastModifiedBy>
  <cp:revision>1072</cp:revision>
  <cp:lastPrinted>2020-11-18T02:44:49Z</cp:lastPrinted>
  <dcterms:created xsi:type="dcterms:W3CDTF">2020-11-16T05:36:48Z</dcterms:created>
  <dcterms:modified xsi:type="dcterms:W3CDTF">2020-12-08T11:10:18Z</dcterms:modified>
</cp:coreProperties>
</file>